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handoutMasterIdLst>
    <p:handoutMasterId r:id="rId7"/>
  </p:handoutMasterIdLst>
  <p:sldIdLst>
    <p:sldId id="276" r:id="rId3"/>
    <p:sldId id="275" r:id="rId4"/>
    <p:sldId id="277" r:id="rId5"/>
    <p:sldId id="263" r:id="rId6"/>
  </p:sldIdLst>
  <p:sldSz cx="7561263" cy="10693400"/>
  <p:notesSz cx="6797675" cy="9926638"/>
  <p:defaultTextStyle>
    <a:defPPr>
      <a:defRPr lang="en-GB"/>
    </a:defPPr>
    <a:lvl1pPr marL="0" indent="0" algn="l" defTabSz="914400" rtl="0" eaLnBrk="1" latinLnBrk="0" hangingPunct="1">
      <a:spcBef>
        <a:spcPts val="300"/>
      </a:spcBef>
      <a:buFont typeface="Arial" panose="020B0604020202020204" pitchFamily="34" charset="0"/>
      <a:buNone/>
      <a:defRPr sz="800" kern="1200">
        <a:solidFill>
          <a:schemeClr val="tx1"/>
        </a:solidFill>
        <a:latin typeface="+mn-lt"/>
        <a:ea typeface="+mn-ea"/>
        <a:cs typeface="+mn-cs"/>
      </a:defRPr>
    </a:lvl1pPr>
    <a:lvl2pPr marL="180000" indent="-180000" algn="l" defTabSz="914400" rtl="0" eaLnBrk="1" latinLnBrk="0" hangingPunct="1">
      <a:spcBef>
        <a:spcPts val="300"/>
      </a:spcBef>
      <a:buClr>
        <a:schemeClr val="tx2"/>
      </a:buClr>
      <a:buFont typeface="Wingdings 2" panose="05020102010507070707" pitchFamily="18" charset="2"/>
      <a:buChar char=""/>
      <a:defRPr sz="800" kern="1200">
        <a:solidFill>
          <a:schemeClr val="tx1"/>
        </a:solidFill>
        <a:latin typeface="+mn-lt"/>
        <a:ea typeface="+mn-ea"/>
        <a:cs typeface="+mn-cs"/>
      </a:defRPr>
    </a:lvl2pPr>
    <a:lvl3pPr marL="360000" indent="-180000" algn="l" defTabSz="914400" rtl="0" eaLnBrk="1" latinLnBrk="0" hangingPunct="1">
      <a:spcBef>
        <a:spcPts val="300"/>
      </a:spcBef>
      <a:buClr>
        <a:schemeClr val="tx2"/>
      </a:buClr>
      <a:buFont typeface="Wingdings" panose="05000000000000000000" pitchFamily="2" charset="2"/>
      <a:buChar char="§"/>
      <a:defRPr sz="800" kern="1200">
        <a:solidFill>
          <a:schemeClr val="tx1"/>
        </a:solidFill>
        <a:latin typeface="+mn-lt"/>
        <a:ea typeface="+mn-ea"/>
        <a:cs typeface="+mn-cs"/>
      </a:defRPr>
    </a:lvl3pPr>
    <a:lvl4pPr marL="540000" indent="-180000" algn="l" defTabSz="914400" rtl="0" eaLnBrk="1" latinLnBrk="0" hangingPunct="1">
      <a:spcBef>
        <a:spcPts val="300"/>
      </a:spcBef>
      <a:buClr>
        <a:schemeClr val="tx2"/>
      </a:buClr>
      <a:buFont typeface="Arial" panose="020B0604020202020204" pitchFamily="34" charset="0"/>
      <a:buChar char="–"/>
      <a:defRPr sz="800" kern="1200">
        <a:solidFill>
          <a:schemeClr val="tx1"/>
        </a:solidFill>
        <a:latin typeface="+mn-lt"/>
        <a:ea typeface="+mn-ea"/>
        <a:cs typeface="+mn-cs"/>
      </a:defRPr>
    </a:lvl4pPr>
    <a:lvl5pPr marL="720000" indent="-180000" algn="l" defTabSz="914400" rtl="0" eaLnBrk="1" latinLnBrk="0" hangingPunct="1">
      <a:spcBef>
        <a:spcPts val="300"/>
      </a:spcBef>
      <a:buClr>
        <a:schemeClr val="tx2"/>
      </a:buClr>
      <a:buFont typeface="Arial" panose="020B0604020202020204" pitchFamily="34" charset="0"/>
      <a:buChar char="–"/>
      <a:defRPr sz="800" kern="1200">
        <a:solidFill>
          <a:schemeClr val="tx1"/>
        </a:solidFill>
        <a:latin typeface="+mn-lt"/>
        <a:ea typeface="+mn-ea"/>
        <a:cs typeface="+mn-cs"/>
      </a:defRPr>
    </a:lvl5pPr>
    <a:lvl6pPr marL="900000" indent="-180000" algn="l" defTabSz="914400" rtl="0" eaLnBrk="1" latinLnBrk="0" hangingPunct="1">
      <a:spcBef>
        <a:spcPts val="300"/>
      </a:spcBef>
      <a:buClr>
        <a:schemeClr val="tx2"/>
      </a:buClr>
      <a:buFont typeface="Arial" panose="020B0604020202020204" pitchFamily="34" charset="0"/>
      <a:buChar char="–"/>
      <a:defRPr sz="800" kern="1200">
        <a:solidFill>
          <a:schemeClr val="tx1"/>
        </a:solidFill>
        <a:latin typeface="+mn-lt"/>
        <a:ea typeface="+mn-ea"/>
        <a:cs typeface="+mn-cs"/>
      </a:defRPr>
    </a:lvl6pPr>
    <a:lvl7pPr marL="1080000" indent="-180000" algn="l" defTabSz="914400" rtl="0" eaLnBrk="1" latinLnBrk="0" hangingPunct="1">
      <a:spcBef>
        <a:spcPts val="300"/>
      </a:spcBef>
      <a:buClr>
        <a:schemeClr val="tx2"/>
      </a:buClr>
      <a:buFont typeface="Arial" panose="020B0604020202020204" pitchFamily="34" charset="0"/>
      <a:buChar char="–"/>
      <a:defRPr sz="800" kern="1200">
        <a:solidFill>
          <a:schemeClr val="tx1"/>
        </a:solidFill>
        <a:latin typeface="+mn-lt"/>
        <a:ea typeface="+mn-ea"/>
        <a:cs typeface="+mn-cs"/>
      </a:defRPr>
    </a:lvl7pPr>
    <a:lvl8pPr marL="1260000" indent="-180000" algn="l" defTabSz="914400" rtl="0" eaLnBrk="1" latinLnBrk="0" hangingPunct="1">
      <a:spcBef>
        <a:spcPts val="300"/>
      </a:spcBef>
      <a:buClr>
        <a:schemeClr val="tx2"/>
      </a:buClr>
      <a:buFont typeface="Arial" panose="020B0604020202020204" pitchFamily="34" charset="0"/>
      <a:buChar char="–"/>
      <a:defRPr sz="800" kern="1200">
        <a:solidFill>
          <a:schemeClr val="tx1"/>
        </a:solidFill>
        <a:latin typeface="+mn-lt"/>
        <a:ea typeface="+mn-ea"/>
        <a:cs typeface="+mn-cs"/>
      </a:defRPr>
    </a:lvl8pPr>
    <a:lvl9pPr marL="1440000" indent="-180000" algn="l" defTabSz="914400" rtl="0" eaLnBrk="1" latinLnBrk="0" hangingPunct="1">
      <a:spcBef>
        <a:spcPts val="300"/>
      </a:spcBef>
      <a:buClr>
        <a:schemeClr val="tx2"/>
      </a:buClr>
      <a:buFont typeface="Arial" panose="020B0604020202020204" pitchFamily="34" charset="0"/>
      <a:buChar char="–"/>
      <a:defRPr sz="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9">
          <p15:clr>
            <a:srgbClr val="A4A3A4"/>
          </p15:clr>
        </p15:guide>
        <p15:guide id="2" orient="horz" pos="646" userDrawn="1">
          <p15:clr>
            <a:srgbClr val="A4A3A4"/>
          </p15:clr>
        </p15:guide>
        <p15:guide id="3" orient="horz" pos="828">
          <p15:clr>
            <a:srgbClr val="A4A3A4"/>
          </p15:clr>
        </p15:guide>
        <p15:guide id="4" orient="horz" pos="1100">
          <p15:clr>
            <a:srgbClr val="A4A3A4"/>
          </p15:clr>
        </p15:guide>
        <p15:guide id="5" orient="horz" pos="6090">
          <p15:clr>
            <a:srgbClr val="A4A3A4"/>
          </p15:clr>
        </p15:guide>
        <p15:guide id="6" orient="horz" pos="6407">
          <p15:clr>
            <a:srgbClr val="A4A3A4"/>
          </p15:clr>
        </p15:guide>
        <p15:guide id="7" orient="horz" pos="2642">
          <p15:clr>
            <a:srgbClr val="A4A3A4"/>
          </p15:clr>
        </p15:guide>
        <p15:guide id="8" orient="horz" pos="2824">
          <p15:clr>
            <a:srgbClr val="A4A3A4"/>
          </p15:clr>
        </p15:guide>
        <p15:guide id="9" orient="horz" pos="4366">
          <p15:clr>
            <a:srgbClr val="A4A3A4"/>
          </p15:clr>
        </p15:guide>
        <p15:guide id="10" orient="horz" pos="4547">
          <p15:clr>
            <a:srgbClr val="A4A3A4"/>
          </p15:clr>
        </p15:guide>
        <p15:guide id="11" orient="horz" pos="3050">
          <p15:clr>
            <a:srgbClr val="A4A3A4"/>
          </p15:clr>
        </p15:guide>
        <p15:guide id="12" orient="horz" pos="5817">
          <p15:clr>
            <a:srgbClr val="A4A3A4"/>
          </p15:clr>
        </p15:guide>
        <p15:guide id="13" pos="295" userDrawn="1">
          <p15:clr>
            <a:srgbClr val="A4A3A4"/>
          </p15:clr>
        </p15:guide>
        <p15:guide id="14" pos="4422">
          <p15:clr>
            <a:srgbClr val="A4A3A4"/>
          </p15:clr>
        </p15:guide>
        <p15:guide id="15" pos="1587">
          <p15:clr>
            <a:srgbClr val="A4A3A4"/>
          </p15:clr>
        </p15:guide>
        <p15:guide id="16" pos="1769">
          <p15:clr>
            <a:srgbClr val="A4A3A4"/>
          </p15:clr>
        </p15:guide>
        <p15:guide id="17" pos="2993">
          <p15:clr>
            <a:srgbClr val="A4A3A4"/>
          </p15:clr>
        </p15:guide>
        <p15:guide id="18" pos="319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D2DD"/>
    <a:srgbClr val="FCFCFD"/>
    <a:srgbClr val="0E2243"/>
    <a:srgbClr val="9C4570"/>
    <a:srgbClr val="8992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EF6447A-24EA-4742-A8FB-1DF080B5CEFA}">
  <a:tblStyle styleId="{CEF6447A-24EA-4742-A8FB-1DF080B5CEFA}" styleName="Hazlewoods Table">
    <a:wholeTbl>
      <a:tcTxStyle>
        <a:fontRef idx="minor">
          <a:prstClr val="black"/>
        </a:fontRef>
        <a:schemeClr val="dk1"/>
      </a:tcTxStyle>
      <a:tcStyle>
        <a:tcBdr>
          <a:left>
            <a:ln>
              <a:noFill/>
            </a:ln>
          </a:left>
          <a:right>
            <a:ln>
              <a:noFill/>
            </a:ln>
          </a:right>
          <a:top>
            <a:ln w="12700" cmpd="sng">
              <a:solidFill>
                <a:schemeClr val="accent1"/>
              </a:solidFill>
            </a:ln>
          </a:top>
          <a:bottom>
            <a:ln w="12700" cmpd="sng">
              <a:solidFill>
                <a:schemeClr val="accent1"/>
              </a:solidFill>
            </a:ln>
          </a:bottom>
          <a:insideH>
            <a:ln w="12700" cmpd="sng">
              <a:solidFill>
                <a:schemeClr val="accent4"/>
              </a:solidFill>
            </a:ln>
          </a:insideH>
          <a:insideV>
            <a:ln>
              <a:noFill/>
            </a:ln>
          </a:insideV>
        </a:tcBdr>
        <a:fill>
          <a:solidFill>
            <a:schemeClr val="lt1"/>
          </a:solidFill>
        </a:fill>
      </a:tcStyle>
    </a:wholeTbl>
    <a:band1H>
      <a:tcStyle>
        <a:tcBdr/>
      </a:tcStyle>
    </a:band1H>
    <a:band2H>
      <a:tcStyle>
        <a:tcBdr/>
        <a:fill>
          <a:solidFill>
            <a:srgbClr val="F2F2F2"/>
          </a:solidFill>
        </a:fill>
      </a:tcStyle>
    </a:band2H>
    <a:band1V>
      <a:tcStyle>
        <a:tcBdr/>
      </a:tcStyle>
    </a:band1V>
    <a:band2V>
      <a:tcStyle>
        <a:tcBdr/>
      </a:tcStyle>
    </a:band2V>
    <a:lastCol>
      <a:tcTxStyle>
        <a:fontRef idx="minor">
          <a:prstClr val="black"/>
        </a:fontRef>
        <a:schemeClr val="dk1"/>
      </a:tcTxStyle>
      <a:tcStyle>
        <a:tcBdr/>
      </a:tcStyle>
    </a:lastCol>
    <a:firstCol>
      <a:tcTxStyle>
        <a:fontRef idx="minor">
          <a:prstClr val="black"/>
        </a:fontRef>
        <a:schemeClr val="dk1"/>
      </a:tcTxStyle>
      <a:tcStyle>
        <a:tcBdr/>
      </a:tcStyle>
    </a:firstCol>
    <a:lastRow>
      <a:tcTxStyle b="on">
        <a:fontRef idx="minor">
          <a:prstClr val="black"/>
        </a:fontRef>
        <a:schemeClr val="dk1"/>
      </a:tcTxStyle>
      <a:tcStyle>
        <a:tcBdr>
          <a:top>
            <a:ln w="12700" cmpd="sng">
              <a:solidFill>
                <a:schemeClr val="accent4"/>
              </a:solidFill>
            </a:ln>
          </a:top>
          <a:bottom>
            <a:ln w="12700" cmpd="sng">
              <a:solidFill>
                <a:schemeClr val="accent1"/>
              </a:solidFill>
            </a:ln>
          </a:bottom>
        </a:tcBdr>
        <a:fill>
          <a:solidFill>
            <a:srgbClr val="D1D5EA"/>
          </a:solidFill>
        </a:fill>
      </a:tcStyle>
    </a:lastRow>
    <a:firstRow>
      <a:tcTxStyle b="on">
        <a:fontRef idx="major">
          <a:prstClr val="black"/>
        </a:fontRef>
        <a:schemeClr val="lt1"/>
      </a:tcTxStyle>
      <a:tcStyle>
        <a:tcBdr>
          <a:top>
            <a:ln w="12700" cmpd="sng">
              <a:solidFill>
                <a:schemeClr val="accent1"/>
              </a:solidFill>
            </a:ln>
          </a:top>
          <a:bottom>
            <a:ln w="12700" cmpd="sng">
              <a:solidFill>
                <a:schemeClr val="accent4"/>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521" autoAdjust="0"/>
  </p:normalViewPr>
  <p:slideViewPr>
    <p:cSldViewPr showGuides="1">
      <p:cViewPr varScale="1">
        <p:scale>
          <a:sx n="46" d="100"/>
          <a:sy n="46" d="100"/>
        </p:scale>
        <p:origin x="2286" y="72"/>
      </p:cViewPr>
      <p:guideLst>
        <p:guide orient="horz" pos="329"/>
        <p:guide orient="horz" pos="646"/>
        <p:guide orient="horz" pos="828"/>
        <p:guide orient="horz" pos="1100"/>
        <p:guide orient="horz" pos="6090"/>
        <p:guide orient="horz" pos="6407"/>
        <p:guide orient="horz" pos="2642"/>
        <p:guide orient="horz" pos="2824"/>
        <p:guide orient="horz" pos="4366"/>
        <p:guide orient="horz" pos="4547"/>
        <p:guide orient="horz" pos="3050"/>
        <p:guide orient="horz" pos="5817"/>
        <p:guide pos="295"/>
        <p:guide pos="4422"/>
        <p:guide pos="1587"/>
        <p:guide pos="1769"/>
        <p:guide pos="2993"/>
        <p:guide pos="3197"/>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7" d="100"/>
          <a:sy n="77" d="100"/>
        </p:scale>
        <p:origin x="400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handoutMaster" Target="handoutMasters/handoutMaster1.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F89824D-6D6E-4662-A638-86C0B54D40F4}"/>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0EFE214-F310-4949-BF27-EFC0C3D42D1E}"/>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EC069FE-B733-4A57-B689-A2393CDD4226}" type="datetimeFigureOut">
              <a:rPr lang="en-GB" smtClean="0"/>
              <a:t>03/07/2020</a:t>
            </a:fld>
            <a:endParaRPr lang="en-GB"/>
          </a:p>
        </p:txBody>
      </p:sp>
      <p:sp>
        <p:nvSpPr>
          <p:cNvPr id="4" name="Footer Placeholder 3">
            <a:extLst>
              <a:ext uri="{FF2B5EF4-FFF2-40B4-BE49-F238E27FC236}">
                <a16:creationId xmlns:a16="http://schemas.microsoft.com/office/drawing/2014/main" id="{22A9B4F8-6F1B-4D7C-BC36-159A1C55C3D3}"/>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2A5BCF46-F33F-4664-B39F-7B7E3882C1A9}"/>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FE65469-B67A-4293-8747-A675109BFF89}" type="slidenum">
              <a:rPr lang="en-GB" smtClean="0"/>
              <a:t>‹#›</a:t>
            </a:fld>
            <a:endParaRPr lang="en-GB"/>
          </a:p>
        </p:txBody>
      </p:sp>
    </p:spTree>
    <p:extLst>
      <p:ext uri="{BB962C8B-B14F-4D97-AF65-F5344CB8AC3E}">
        <p14:creationId xmlns:p14="http://schemas.microsoft.com/office/powerpoint/2010/main" val="225284245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Page without Image">
    <p:spTree>
      <p:nvGrpSpPr>
        <p:cNvPr id="1" name=""/>
        <p:cNvGrpSpPr/>
        <p:nvPr/>
      </p:nvGrpSpPr>
      <p:grpSpPr>
        <a:xfrm>
          <a:off x="0" y="0"/>
          <a:ext cx="0" cy="0"/>
          <a:chOff x="0" y="0"/>
          <a:chExt cx="0" cy="0"/>
        </a:xfrm>
      </p:grpSpPr>
      <p:sp>
        <p:nvSpPr>
          <p:cNvPr id="2" name="Title 1"/>
          <p:cNvSpPr>
            <a:spLocks noGrp="1"/>
          </p:cNvSpPr>
          <p:nvPr>
            <p:ph type="ctrTitle"/>
          </p:nvPr>
        </p:nvSpPr>
        <p:spPr>
          <a:xfrm>
            <a:off x="540631" y="511375"/>
            <a:ext cx="6480000" cy="1037716"/>
          </a:xfrm>
          <a:solidFill>
            <a:schemeClr val="tx2"/>
          </a:solidFill>
        </p:spPr>
        <p:txBody>
          <a:bodyPr lIns="90000" tIns="90000" rIns="90000" bIns="450000">
            <a:spAutoFit/>
          </a:bodyPr>
          <a:lstStyle>
            <a:lvl1pPr>
              <a:defRPr sz="3200">
                <a:solidFill>
                  <a:schemeClr val="bg1"/>
                </a:solidFill>
              </a:defRPr>
            </a:lvl1pPr>
          </a:lstStyle>
          <a:p>
            <a:r>
              <a:rPr lang="en-US" noProof="0"/>
              <a:t>Click to edit Master title style</a:t>
            </a:r>
            <a:endParaRPr lang="en-GB" noProof="0" dirty="0"/>
          </a:p>
        </p:txBody>
      </p:sp>
      <p:sp>
        <p:nvSpPr>
          <p:cNvPr id="10" name="Text Placeholder 9"/>
          <p:cNvSpPr>
            <a:spLocks noGrp="1"/>
          </p:cNvSpPr>
          <p:nvPr>
            <p:ph type="body" sz="quarter" idx="14" hasCustomPrompt="1"/>
          </p:nvPr>
        </p:nvSpPr>
        <p:spPr>
          <a:xfrm>
            <a:off x="4751388" y="1123375"/>
            <a:ext cx="2269243" cy="324000"/>
          </a:xfrm>
        </p:spPr>
        <p:txBody>
          <a:bodyPr lIns="90000" tIns="90000" rIns="90000" bIns="180000">
            <a:noAutofit/>
          </a:bodyPr>
          <a:lstStyle>
            <a:lvl1pPr algn="r">
              <a:spcBef>
                <a:spcPts val="0"/>
              </a:spcBef>
              <a:defRPr b="1" i="0" cap="none" baseline="0">
                <a:solidFill>
                  <a:schemeClr val="bg1"/>
                </a:solidFill>
              </a:defRPr>
            </a:lvl1pPr>
          </a:lstStyle>
          <a:p>
            <a:pPr lvl="0"/>
            <a:r>
              <a:rPr lang="en-GB" noProof="0" dirty="0"/>
              <a:t>Insert Date</a:t>
            </a:r>
          </a:p>
        </p:txBody>
      </p:sp>
      <p:sp>
        <p:nvSpPr>
          <p:cNvPr id="12" name="Rectangle 11"/>
          <p:cNvSpPr/>
          <p:nvPr userDrawn="1"/>
        </p:nvSpPr>
        <p:spPr bwMode="gray">
          <a:xfrm>
            <a:off x="540631" y="9515901"/>
            <a:ext cx="6480000" cy="64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b"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noProof="0" dirty="0">
                <a:solidFill>
                  <a:schemeClr val="bg1"/>
                </a:solidFill>
              </a:rPr>
              <a:t>www.hazlewoods.co.uk</a:t>
            </a:r>
          </a:p>
        </p:txBody>
      </p:sp>
      <p:sp>
        <p:nvSpPr>
          <p:cNvPr id="15" name="Content Placeholder 14"/>
          <p:cNvSpPr>
            <a:spLocks noGrp="1"/>
          </p:cNvSpPr>
          <p:nvPr>
            <p:ph sz="quarter" idx="15"/>
          </p:nvPr>
        </p:nvSpPr>
        <p:spPr>
          <a:xfrm>
            <a:off x="534864" y="1736724"/>
            <a:ext cx="1978025" cy="748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7" name="Content Placeholder 16"/>
          <p:cNvSpPr>
            <a:spLocks noGrp="1"/>
          </p:cNvSpPr>
          <p:nvPr>
            <p:ph sz="quarter" idx="16"/>
          </p:nvPr>
        </p:nvSpPr>
        <p:spPr>
          <a:xfrm>
            <a:off x="2798763" y="1736724"/>
            <a:ext cx="4211637" cy="748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ext Placeholder 9"/>
          <p:cNvSpPr>
            <a:spLocks noGrp="1"/>
          </p:cNvSpPr>
          <p:nvPr>
            <p:ph type="body" sz="quarter" idx="17" hasCustomPrompt="1"/>
          </p:nvPr>
        </p:nvSpPr>
        <p:spPr>
          <a:xfrm>
            <a:off x="540631" y="1123375"/>
            <a:ext cx="4210757" cy="324000"/>
          </a:xfrm>
        </p:spPr>
        <p:txBody>
          <a:bodyPr lIns="90000" tIns="90000" rIns="90000" bIns="180000">
            <a:noAutofit/>
          </a:bodyPr>
          <a:lstStyle>
            <a:lvl1pPr algn="l">
              <a:spcBef>
                <a:spcPts val="0"/>
              </a:spcBef>
              <a:defRPr b="1" i="0" cap="all" baseline="0">
                <a:solidFill>
                  <a:schemeClr val="bg1"/>
                </a:solidFill>
              </a:defRPr>
            </a:lvl1pPr>
          </a:lstStyle>
          <a:p>
            <a:pPr lvl="0"/>
            <a:r>
              <a:rPr lang="en-GB" noProof="0" dirty="0"/>
              <a:t>Insert minor title</a:t>
            </a:r>
          </a:p>
        </p:txBody>
      </p:sp>
      <p:pic>
        <p:nvPicPr>
          <p:cNvPr id="9" name="Picture 3">
            <a:extLst>
              <a:ext uri="{FF2B5EF4-FFF2-40B4-BE49-F238E27FC236}">
                <a16:creationId xmlns:a16="http://schemas.microsoft.com/office/drawing/2014/main" id="{600DBB31-8C27-4D5C-B148-17DE4405E14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5148782" y="9602090"/>
            <a:ext cx="1719593" cy="469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5957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Page with Imag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17369" y="0"/>
            <a:ext cx="7596000" cy="4483100"/>
          </a:xfrm>
          <a:solidFill>
            <a:schemeClr val="bg2"/>
          </a:solidFill>
        </p:spPr>
        <p:txBody>
          <a:bodyPr/>
          <a:lstStyle/>
          <a:p>
            <a:r>
              <a:rPr lang="en-US" noProof="0"/>
              <a:t>Click icon to add picture</a:t>
            </a:r>
            <a:endParaRPr lang="en-GB" noProof="0" dirty="0"/>
          </a:p>
        </p:txBody>
      </p:sp>
      <p:sp>
        <p:nvSpPr>
          <p:cNvPr id="2" name="Title 1"/>
          <p:cNvSpPr>
            <a:spLocks noGrp="1"/>
          </p:cNvSpPr>
          <p:nvPr>
            <p:ph type="ctrTitle"/>
          </p:nvPr>
        </p:nvSpPr>
        <p:spPr>
          <a:xfrm>
            <a:off x="540631" y="511375"/>
            <a:ext cx="6480000" cy="1037716"/>
          </a:xfrm>
          <a:solidFill>
            <a:schemeClr val="tx2"/>
          </a:solidFill>
        </p:spPr>
        <p:txBody>
          <a:bodyPr lIns="90000" tIns="90000" rIns="90000" bIns="450000">
            <a:spAutoFit/>
          </a:bodyPr>
          <a:lstStyle>
            <a:lvl1pPr>
              <a:defRPr sz="3200">
                <a:solidFill>
                  <a:schemeClr val="bg1"/>
                </a:solidFill>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540631" y="3746339"/>
            <a:ext cx="6480000" cy="432000"/>
          </a:xfrm>
        </p:spPr>
        <p:txBody>
          <a:bodyPr anchor="b" anchorCtr="0"/>
          <a:lstStyle>
            <a:lvl1pPr marL="0" indent="0" algn="l">
              <a:spcBef>
                <a:spcPts val="0"/>
              </a:spcBef>
              <a:buNone/>
              <a:defRPr sz="2400" b="0"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10" name="Text Placeholder 9"/>
          <p:cNvSpPr>
            <a:spLocks noGrp="1"/>
          </p:cNvSpPr>
          <p:nvPr>
            <p:ph type="body" sz="quarter" idx="14" hasCustomPrompt="1"/>
          </p:nvPr>
        </p:nvSpPr>
        <p:spPr>
          <a:xfrm>
            <a:off x="4751388" y="1123375"/>
            <a:ext cx="2269243" cy="324000"/>
          </a:xfrm>
        </p:spPr>
        <p:txBody>
          <a:bodyPr lIns="90000" tIns="90000" rIns="90000" bIns="180000">
            <a:noAutofit/>
          </a:bodyPr>
          <a:lstStyle>
            <a:lvl1pPr algn="r">
              <a:spcBef>
                <a:spcPts val="0"/>
              </a:spcBef>
              <a:defRPr b="1" i="0" cap="none" baseline="0">
                <a:solidFill>
                  <a:schemeClr val="bg1"/>
                </a:solidFill>
              </a:defRPr>
            </a:lvl1pPr>
          </a:lstStyle>
          <a:p>
            <a:pPr lvl="0"/>
            <a:r>
              <a:rPr lang="en-GB" noProof="0" dirty="0"/>
              <a:t>Insert Date</a:t>
            </a:r>
          </a:p>
        </p:txBody>
      </p:sp>
      <p:sp>
        <p:nvSpPr>
          <p:cNvPr id="12" name="Rectangle 11"/>
          <p:cNvSpPr/>
          <p:nvPr userDrawn="1"/>
        </p:nvSpPr>
        <p:spPr bwMode="gray">
          <a:xfrm>
            <a:off x="540631" y="9515901"/>
            <a:ext cx="6480000"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b"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noProof="0" dirty="0">
                <a:solidFill>
                  <a:schemeClr val="bg1"/>
                </a:solidFill>
              </a:rPr>
              <a:t>www.hazlewoods.co.uk</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noProof="0" dirty="0">
                <a:solidFill>
                  <a:schemeClr val="bg1"/>
                </a:solidFill>
              </a:rPr>
              <a:t>www.bpe.co.uk </a:t>
            </a:r>
          </a:p>
        </p:txBody>
      </p:sp>
      <p:sp>
        <p:nvSpPr>
          <p:cNvPr id="15" name="Content Placeholder 14"/>
          <p:cNvSpPr>
            <a:spLocks noGrp="1"/>
          </p:cNvSpPr>
          <p:nvPr>
            <p:ph sz="quarter" idx="15"/>
          </p:nvPr>
        </p:nvSpPr>
        <p:spPr>
          <a:xfrm>
            <a:off x="534864" y="4832350"/>
            <a:ext cx="1978025" cy="43926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7" name="Content Placeholder 16"/>
          <p:cNvSpPr>
            <a:spLocks noGrp="1"/>
          </p:cNvSpPr>
          <p:nvPr>
            <p:ph sz="quarter" idx="16"/>
          </p:nvPr>
        </p:nvSpPr>
        <p:spPr>
          <a:xfrm>
            <a:off x="2798763" y="4832350"/>
            <a:ext cx="4211637" cy="43926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6" name="Text Placeholder 9"/>
          <p:cNvSpPr>
            <a:spLocks noGrp="1"/>
          </p:cNvSpPr>
          <p:nvPr>
            <p:ph type="body" sz="quarter" idx="17" hasCustomPrompt="1"/>
          </p:nvPr>
        </p:nvSpPr>
        <p:spPr>
          <a:xfrm>
            <a:off x="540631" y="1123375"/>
            <a:ext cx="4210757" cy="324000"/>
          </a:xfrm>
        </p:spPr>
        <p:txBody>
          <a:bodyPr lIns="90000" tIns="90000" rIns="90000" bIns="180000">
            <a:noAutofit/>
          </a:bodyPr>
          <a:lstStyle>
            <a:lvl1pPr algn="l">
              <a:spcBef>
                <a:spcPts val="0"/>
              </a:spcBef>
              <a:defRPr b="1" i="0" cap="all" baseline="0">
                <a:solidFill>
                  <a:schemeClr val="bg1"/>
                </a:solidFill>
              </a:defRPr>
            </a:lvl1pPr>
          </a:lstStyle>
          <a:p>
            <a:pPr lvl="0"/>
            <a:r>
              <a:rPr lang="en-GB" noProof="0" dirty="0"/>
              <a:t>Insert minor title</a:t>
            </a:r>
          </a:p>
        </p:txBody>
      </p:sp>
      <p:pic>
        <p:nvPicPr>
          <p:cNvPr id="14" name="Picture 3">
            <a:extLst>
              <a:ext uri="{FF2B5EF4-FFF2-40B4-BE49-F238E27FC236}">
                <a16:creationId xmlns:a16="http://schemas.microsoft.com/office/drawing/2014/main" id="{AE2B1CA8-0363-4413-8604-595F98FD0C3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5301038" y="9735513"/>
            <a:ext cx="1719593" cy="469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052529"/>
      </p:ext>
    </p:extLst>
  </p:cSld>
  <p:clrMapOvr>
    <a:masterClrMapping/>
  </p:clrMapOvr>
  <p:extLst>
    <p:ext uri="{DCECCB84-F9BA-43D5-87BE-67443E8EF086}">
      <p15:sldGuideLst xmlns:p15="http://schemas.microsoft.com/office/powerpoint/2012/main">
        <p15:guide id="1" orient="horz" pos="3368"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ernal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365255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nal Page with Key Mess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10" name="Content Placeholder 9"/>
          <p:cNvSpPr>
            <a:spLocks noGrp="1"/>
          </p:cNvSpPr>
          <p:nvPr>
            <p:ph sz="quarter" idx="13"/>
          </p:nvPr>
        </p:nvSpPr>
        <p:spPr>
          <a:xfrm>
            <a:off x="530225" y="1736724"/>
            <a:ext cx="1979613" cy="792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Content Placeholder 9"/>
          <p:cNvSpPr>
            <a:spLocks noGrp="1"/>
          </p:cNvSpPr>
          <p:nvPr>
            <p:ph sz="quarter" idx="14"/>
          </p:nvPr>
        </p:nvSpPr>
        <p:spPr>
          <a:xfrm>
            <a:off x="2798763" y="1736724"/>
            <a:ext cx="4211637" cy="792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628307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34383" y="9521567"/>
            <a:ext cx="2522534" cy="751519"/>
          </a:xfrm>
          <a:prstGeom prst="rect">
            <a:avLst/>
          </a:prstGeom>
        </p:spPr>
      </p:pic>
      <p:sp>
        <p:nvSpPr>
          <p:cNvPr id="5" name="Rectangle 4"/>
          <p:cNvSpPr/>
          <p:nvPr userDrawn="1"/>
        </p:nvSpPr>
        <p:spPr bwMode="gray">
          <a:xfrm>
            <a:off x="540630" y="8734032"/>
            <a:ext cx="6480000" cy="751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 name="Rectangle 5"/>
          <p:cNvSpPr/>
          <p:nvPr userDrawn="1"/>
        </p:nvSpPr>
        <p:spPr>
          <a:xfrm>
            <a:off x="540631" y="9696695"/>
            <a:ext cx="4104096" cy="461665"/>
          </a:xfrm>
          <a:prstGeom prst="rect">
            <a:avLst/>
          </a:prstGeom>
        </p:spPr>
        <p:txBody>
          <a:bodyPr wrap="square" lIns="0" tIns="0" rIns="0" bIns="0" anchor="b" anchorCtr="0">
            <a:spAutoFit/>
          </a:bodyPr>
          <a:lstStyle/>
          <a:p>
            <a:r>
              <a:rPr lang="en-GB" sz="500" noProof="0" dirty="0"/>
              <a:t>This newsletter has been prepared as a guide to topics of current financial business interests. We strongly recommend you take professional advice before making decisions on matters discussed here. No responsibility for any loss to any person acting as a result of the material can be accepted by us. </a:t>
            </a:r>
            <a:r>
              <a:rPr lang="en-GB" sz="500" noProof="0" dirty="0" err="1"/>
              <a:t>Hazlewoods</a:t>
            </a:r>
            <a:r>
              <a:rPr lang="en-GB" sz="500" noProof="0" dirty="0"/>
              <a:t> LLP is a Limited Liability Partnership registered in England and Wales with number OC311817. Registered office: </a:t>
            </a:r>
            <a:r>
              <a:rPr lang="en-GB" sz="500" noProof="0" dirty="0" err="1"/>
              <a:t>Staverton</a:t>
            </a:r>
            <a:r>
              <a:rPr lang="en-GB" sz="500" noProof="0" dirty="0"/>
              <a:t> Court, </a:t>
            </a:r>
            <a:r>
              <a:rPr lang="en-GB" sz="500" noProof="0" dirty="0" err="1"/>
              <a:t>Staverton</a:t>
            </a:r>
            <a:r>
              <a:rPr lang="en-GB" sz="500" noProof="0" dirty="0"/>
              <a:t>, Cheltenham, </a:t>
            </a:r>
            <a:r>
              <a:rPr lang="en-GB" sz="500" noProof="0" dirty="0" err="1"/>
              <a:t>Glos</a:t>
            </a:r>
            <a:r>
              <a:rPr lang="en-GB" sz="500" noProof="0" dirty="0"/>
              <a:t>, GL51 0UX. A list of LLP partners is available for inspection at each office. Hazlewoods LLP is registered to</a:t>
            </a:r>
            <a:r>
              <a:rPr lang="en-GB" sz="500" baseline="0" noProof="0" dirty="0"/>
              <a:t> </a:t>
            </a:r>
            <a:r>
              <a:rPr lang="en-GB" sz="500" noProof="0" dirty="0"/>
              <a:t>carry on audit work in the UK and regulated for a range of investment business activities by the institute of Chartered Accountants in England &amp; Wales.</a:t>
            </a:r>
          </a:p>
        </p:txBody>
      </p:sp>
      <p:pic>
        <p:nvPicPr>
          <p:cNvPr id="39"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4917736" y="8803084"/>
            <a:ext cx="2102894" cy="57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ectangle 40"/>
          <p:cNvSpPr/>
          <p:nvPr userDrawn="1"/>
        </p:nvSpPr>
        <p:spPr bwMode="gray">
          <a:xfrm>
            <a:off x="540631" y="527905"/>
            <a:ext cx="6480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055" name="Text Placeholder 2054"/>
          <p:cNvSpPr>
            <a:spLocks noGrp="1"/>
          </p:cNvSpPr>
          <p:nvPr>
            <p:ph type="body" sz="quarter" idx="13" hasCustomPrompt="1"/>
          </p:nvPr>
        </p:nvSpPr>
        <p:spPr>
          <a:xfrm>
            <a:off x="719363" y="8911402"/>
            <a:ext cx="3600000" cy="574675"/>
          </a:xfrm>
        </p:spPr>
        <p:txBody>
          <a:bodyPr/>
          <a:lstStyle>
            <a:lvl1pPr>
              <a:spcBef>
                <a:spcPts val="0"/>
              </a:spcBef>
              <a:defRPr cap="none"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Insert Address</a:t>
            </a:r>
          </a:p>
        </p:txBody>
      </p:sp>
      <p:sp>
        <p:nvSpPr>
          <p:cNvPr id="48" name="Content Placeholder 2"/>
          <p:cNvSpPr>
            <a:spLocks noGrp="1"/>
          </p:cNvSpPr>
          <p:nvPr>
            <p:ph idx="1"/>
          </p:nvPr>
        </p:nvSpPr>
        <p:spPr>
          <a:xfrm>
            <a:off x="528908" y="946783"/>
            <a:ext cx="6480000" cy="756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3312630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ack Page with Key Message">
    <p:spTree>
      <p:nvGrpSpPr>
        <p:cNvPr id="1" name=""/>
        <p:cNvGrpSpPr/>
        <p:nvPr/>
      </p:nvGrpSpPr>
      <p:grpSpPr>
        <a:xfrm>
          <a:off x="0" y="0"/>
          <a:ext cx="0" cy="0"/>
          <a:chOff x="0" y="0"/>
          <a:chExt cx="0" cy="0"/>
        </a:xfrm>
      </p:grpSpPr>
      <p:sp>
        <p:nvSpPr>
          <p:cNvPr id="5" name="Rectangle 4"/>
          <p:cNvSpPr/>
          <p:nvPr userDrawn="1"/>
        </p:nvSpPr>
        <p:spPr bwMode="gray">
          <a:xfrm>
            <a:off x="540630" y="8734031"/>
            <a:ext cx="6480000" cy="929413"/>
          </a:xfrm>
          <a:prstGeom prst="rect">
            <a:avLst/>
          </a:prstGeom>
          <a:solidFill>
            <a:srgbClr val="0E2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39"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4737195" y="8911402"/>
            <a:ext cx="2102894" cy="57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ectangle 40"/>
          <p:cNvSpPr/>
          <p:nvPr userDrawn="1"/>
        </p:nvSpPr>
        <p:spPr bwMode="gray">
          <a:xfrm>
            <a:off x="540631" y="527905"/>
            <a:ext cx="6480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055" name="Text Placeholder 2054"/>
          <p:cNvSpPr>
            <a:spLocks noGrp="1"/>
          </p:cNvSpPr>
          <p:nvPr>
            <p:ph type="body" sz="quarter" idx="13" hasCustomPrompt="1"/>
          </p:nvPr>
        </p:nvSpPr>
        <p:spPr>
          <a:xfrm>
            <a:off x="719363" y="8911402"/>
            <a:ext cx="3600000" cy="574675"/>
          </a:xfrm>
        </p:spPr>
        <p:txBody>
          <a:bodyPr/>
          <a:lstStyle>
            <a:lvl1pPr>
              <a:spcBef>
                <a:spcPts val="0"/>
              </a:spcBef>
              <a:defRPr cap="none"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Insert Address</a:t>
            </a:r>
          </a:p>
        </p:txBody>
      </p:sp>
      <p:sp>
        <p:nvSpPr>
          <p:cNvPr id="48" name="Content Placeholder 2"/>
          <p:cNvSpPr>
            <a:spLocks noGrp="1"/>
          </p:cNvSpPr>
          <p:nvPr>
            <p:ph idx="1"/>
          </p:nvPr>
        </p:nvSpPr>
        <p:spPr>
          <a:xfrm>
            <a:off x="528908" y="946783"/>
            <a:ext cx="6480000" cy="756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44727" y="9595172"/>
            <a:ext cx="2522534" cy="751519"/>
          </a:xfrm>
          <a:prstGeom prst="rect">
            <a:avLst/>
          </a:prstGeom>
        </p:spPr>
      </p:pic>
      <p:sp>
        <p:nvSpPr>
          <p:cNvPr id="10" name="Rectangle 9"/>
          <p:cNvSpPr/>
          <p:nvPr userDrawn="1"/>
        </p:nvSpPr>
        <p:spPr>
          <a:xfrm>
            <a:off x="540631" y="9696695"/>
            <a:ext cx="4104096" cy="461665"/>
          </a:xfrm>
          <a:prstGeom prst="rect">
            <a:avLst/>
          </a:prstGeom>
        </p:spPr>
        <p:txBody>
          <a:bodyPr wrap="square" lIns="0" tIns="0" rIns="0" bIns="0" anchor="b" anchorCtr="0">
            <a:spAutoFit/>
          </a:bodyPr>
          <a:lstStyle/>
          <a:p>
            <a:r>
              <a:rPr lang="en-GB" sz="500" noProof="0" dirty="0"/>
              <a:t>This newsletter has been prepared as a guide to topics of current financial business interests. We strongly recommend you take professional advice before making decisions on matters discussed here. No responsibility for any loss to any person acting as a result of the material can be accepted by us. </a:t>
            </a:r>
            <a:r>
              <a:rPr lang="en-GB" sz="500" noProof="0" dirty="0" err="1"/>
              <a:t>Hazlewoods</a:t>
            </a:r>
            <a:r>
              <a:rPr lang="en-GB" sz="500" noProof="0" dirty="0"/>
              <a:t> LLP is a Limited Liability Partnership registered in England and Wales with number OC311817. Registered office: </a:t>
            </a:r>
            <a:r>
              <a:rPr lang="en-GB" sz="500" noProof="0" dirty="0" err="1"/>
              <a:t>Staverton</a:t>
            </a:r>
            <a:r>
              <a:rPr lang="en-GB" sz="500" noProof="0" dirty="0"/>
              <a:t> Court, </a:t>
            </a:r>
            <a:r>
              <a:rPr lang="en-GB" sz="500" noProof="0" dirty="0" err="1"/>
              <a:t>Staverton</a:t>
            </a:r>
            <a:r>
              <a:rPr lang="en-GB" sz="500" noProof="0" dirty="0"/>
              <a:t>, Cheltenham, </a:t>
            </a:r>
            <a:r>
              <a:rPr lang="en-GB" sz="500" noProof="0" dirty="0" err="1"/>
              <a:t>Glos</a:t>
            </a:r>
            <a:r>
              <a:rPr lang="en-GB" sz="500" noProof="0" dirty="0"/>
              <a:t>, GL51 0UX. A list of LLP partners is available for inspection at each office. Hazlewoods LLP is registered to</a:t>
            </a:r>
            <a:r>
              <a:rPr lang="en-GB" sz="500" baseline="0" noProof="0" dirty="0"/>
              <a:t> </a:t>
            </a:r>
            <a:r>
              <a:rPr lang="en-GB" sz="500" noProof="0" dirty="0"/>
              <a:t>carry on audit work in the UK and regulated for a range of investment business activities by the institute of Chartered Accountants in England &amp; Wales.</a:t>
            </a:r>
          </a:p>
        </p:txBody>
      </p:sp>
    </p:spTree>
    <p:extLst>
      <p:ext uri="{BB962C8B-B14F-4D97-AF65-F5344CB8AC3E}">
        <p14:creationId xmlns:p14="http://schemas.microsoft.com/office/powerpoint/2010/main" val="1521082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8908" y="942001"/>
            <a:ext cx="6480000" cy="360000"/>
          </a:xfrm>
          <a:prstGeom prst="rect">
            <a:avLst/>
          </a:prstGeom>
        </p:spPr>
        <p:txBody>
          <a:bodyPr vert="horz" lIns="0" tIns="0" rIns="0" bIns="0" rtlCol="0" anchor="t" anchorCtr="0">
            <a:no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528908" y="1732583"/>
            <a:ext cx="6480000" cy="7920000"/>
          </a:xfrm>
          <a:prstGeom prst="rect">
            <a:avLst/>
          </a:prstGeom>
        </p:spPr>
        <p:txBody>
          <a:bodyPr vert="horz" lIns="0" tIns="0" rIns="0" bIns="0" numCol="1" spcCol="18000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5" name="Rectangle 14"/>
          <p:cNvSpPr/>
          <p:nvPr userDrawn="1"/>
        </p:nvSpPr>
        <p:spPr bwMode="gray">
          <a:xfrm>
            <a:off x="540631" y="527905"/>
            <a:ext cx="6480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9" name="Rectangle 18"/>
          <p:cNvSpPr/>
          <p:nvPr userDrawn="1"/>
        </p:nvSpPr>
        <p:spPr bwMode="gray">
          <a:xfrm>
            <a:off x="540631" y="10091901"/>
            <a:ext cx="6480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904069405"/>
      </p:ext>
    </p:extLst>
  </p:cSld>
  <p:clrMap bg1="lt1" tx1="dk1" bg2="lt2" tx2="dk2" accent1="accent1" accent2="accent2" accent3="accent3" accent4="accent4" accent5="accent5" accent6="accent6" hlink="hlink" folHlink="folHlink"/>
  <p:sldLayoutIdLst>
    <p:sldLayoutId id="2147483656" r:id="rId1"/>
    <p:sldLayoutId id="2147483649" r:id="rId2"/>
    <p:sldLayoutId id="2147483650" r:id="rId3"/>
    <p:sldLayoutId id="2147483652" r:id="rId4"/>
    <p:sldLayoutId id="2147483657" r:id="rId5"/>
    <p:sldLayoutId id="2147483658" r:id="rId6"/>
  </p:sldLayoutIdLst>
  <p:txStyles>
    <p:titleStyle>
      <a:lvl1pPr algn="l" defTabSz="914400" rtl="0" eaLnBrk="1" latinLnBrk="0" hangingPunct="1">
        <a:spcBef>
          <a:spcPct val="0"/>
        </a:spcBef>
        <a:buNone/>
        <a:defRPr sz="2400" kern="1200">
          <a:solidFill>
            <a:schemeClr val="tx2"/>
          </a:solidFill>
          <a:latin typeface="+mj-lt"/>
          <a:ea typeface="+mj-ea"/>
          <a:cs typeface="+mj-cs"/>
        </a:defRPr>
      </a:lvl1pPr>
    </p:titleStyle>
    <p:bodyStyle>
      <a:lvl1pPr marL="0" indent="0" algn="l" defTabSz="914400" rtl="0" eaLnBrk="1" latinLnBrk="0" hangingPunct="1">
        <a:spcBef>
          <a:spcPts val="900"/>
        </a:spcBef>
        <a:buFont typeface="Arial" panose="020B0604020202020204" pitchFamily="34" charset="0"/>
        <a:buNone/>
        <a:defRPr sz="900" b="1" kern="1200" cap="all" baseline="0">
          <a:solidFill>
            <a:schemeClr val="tx2"/>
          </a:solidFill>
          <a:latin typeface="+mn-lt"/>
          <a:ea typeface="+mn-ea"/>
          <a:cs typeface="+mn-cs"/>
        </a:defRPr>
      </a:lvl1pPr>
      <a:lvl2pPr marL="0" indent="0" algn="l" defTabSz="914400" rtl="0" eaLnBrk="1" latinLnBrk="0" hangingPunct="1">
        <a:spcBef>
          <a:spcPts val="600"/>
        </a:spcBef>
        <a:buFont typeface="Arial" panose="020B0604020202020204" pitchFamily="34" charset="0"/>
        <a:buNone/>
        <a:defRPr sz="800" kern="1200" cap="all" baseline="0">
          <a:solidFill>
            <a:schemeClr val="tx1"/>
          </a:solidFill>
          <a:latin typeface="+mn-lt"/>
          <a:ea typeface="+mn-ea"/>
          <a:cs typeface="+mn-cs"/>
        </a:defRPr>
      </a:lvl2pPr>
      <a:lvl3pPr marL="0" indent="0" algn="l" defTabSz="914400" rtl="0" eaLnBrk="1" latinLnBrk="0" hangingPunct="1">
        <a:spcBef>
          <a:spcPts val="300"/>
        </a:spcBef>
        <a:buFont typeface="Arial" panose="020B0604020202020204" pitchFamily="34" charset="0"/>
        <a:buNone/>
        <a:defRPr sz="800" kern="1200">
          <a:solidFill>
            <a:schemeClr val="tx1"/>
          </a:solidFill>
          <a:latin typeface="+mn-lt"/>
          <a:ea typeface="+mn-ea"/>
          <a:cs typeface="+mn-cs"/>
        </a:defRPr>
      </a:lvl3pPr>
      <a:lvl4pPr marL="180000" indent="-180000" algn="l" defTabSz="914400" rtl="0" eaLnBrk="1" latinLnBrk="0" hangingPunct="1">
        <a:spcBef>
          <a:spcPts val="300"/>
        </a:spcBef>
        <a:buClr>
          <a:schemeClr val="tx2"/>
        </a:buClr>
        <a:buFont typeface="Wingdings 2" panose="05020102010507070707" pitchFamily="18" charset="2"/>
        <a:buChar char=""/>
        <a:defRPr sz="800" kern="1200">
          <a:solidFill>
            <a:schemeClr val="tx1"/>
          </a:solidFill>
          <a:latin typeface="+mn-lt"/>
          <a:ea typeface="+mn-ea"/>
          <a:cs typeface="+mn-cs"/>
        </a:defRPr>
      </a:lvl4pPr>
      <a:lvl5pPr marL="360000" indent="-180000" algn="l" defTabSz="914400" rtl="0" eaLnBrk="1" latinLnBrk="0" hangingPunct="1">
        <a:spcBef>
          <a:spcPts val="300"/>
        </a:spcBef>
        <a:buClr>
          <a:schemeClr val="tx2"/>
        </a:buClr>
        <a:buFont typeface="Wingdings" panose="05000000000000000000" pitchFamily="2" charset="2"/>
        <a:buChar char="§"/>
        <a:defRPr sz="800" kern="1200">
          <a:solidFill>
            <a:schemeClr val="tx1"/>
          </a:solidFill>
          <a:latin typeface="+mn-lt"/>
          <a:ea typeface="+mn-ea"/>
          <a:cs typeface="+mn-cs"/>
        </a:defRPr>
      </a:lvl5pPr>
      <a:lvl6pPr marL="540000" indent="-180000" algn="l" defTabSz="914400" rtl="0" eaLnBrk="1" latinLnBrk="0" hangingPunct="1">
        <a:spcBef>
          <a:spcPts val="300"/>
        </a:spcBef>
        <a:buClr>
          <a:schemeClr val="tx2"/>
        </a:buClr>
        <a:buFont typeface="Arial" panose="020B0604020202020204" pitchFamily="34" charset="0"/>
        <a:buChar char="–"/>
        <a:defRPr sz="800" kern="1200">
          <a:solidFill>
            <a:schemeClr val="tx1"/>
          </a:solidFill>
          <a:latin typeface="+mn-lt"/>
          <a:ea typeface="+mn-ea"/>
          <a:cs typeface="+mn-cs"/>
        </a:defRPr>
      </a:lvl6pPr>
      <a:lvl7pPr marL="720000" indent="-180000" algn="l" defTabSz="914400" rtl="0" eaLnBrk="1" latinLnBrk="0" hangingPunct="1">
        <a:spcBef>
          <a:spcPts val="300"/>
        </a:spcBef>
        <a:buClr>
          <a:schemeClr val="tx2"/>
        </a:buClr>
        <a:buFont typeface="Arial" panose="020B0604020202020204" pitchFamily="34" charset="0"/>
        <a:buChar char="–"/>
        <a:defRPr sz="800" kern="1200">
          <a:solidFill>
            <a:schemeClr val="tx1"/>
          </a:solidFill>
          <a:latin typeface="+mn-lt"/>
          <a:ea typeface="+mn-ea"/>
          <a:cs typeface="+mn-cs"/>
        </a:defRPr>
      </a:lvl7pPr>
      <a:lvl8pPr marL="900000" indent="-180000" algn="l" defTabSz="914400" rtl="0" eaLnBrk="1" latinLnBrk="0" hangingPunct="1">
        <a:spcBef>
          <a:spcPts val="300"/>
        </a:spcBef>
        <a:buClr>
          <a:schemeClr val="tx2"/>
        </a:buClr>
        <a:buFont typeface="Arial" panose="020B0604020202020204" pitchFamily="34" charset="0"/>
        <a:buChar char="–"/>
        <a:defRPr sz="800" kern="1200">
          <a:solidFill>
            <a:schemeClr val="tx1"/>
          </a:solidFill>
          <a:latin typeface="+mn-lt"/>
          <a:ea typeface="+mn-ea"/>
          <a:cs typeface="+mn-cs"/>
        </a:defRPr>
      </a:lvl8pPr>
      <a:lvl9pPr marL="1080000" indent="-180000" algn="l" defTabSz="914400" rtl="0" eaLnBrk="1" latinLnBrk="0" hangingPunct="1">
        <a:spcBef>
          <a:spcPts val="300"/>
        </a:spcBef>
        <a:buClr>
          <a:schemeClr val="tx2"/>
        </a:buClr>
        <a:buFont typeface="Arial" panose="020B0604020202020204" pitchFamily="34" charset="0"/>
        <a:buChar char="–"/>
        <a:defRPr sz="800" kern="1200">
          <a:solidFill>
            <a:schemeClr val="tx1"/>
          </a:solidFill>
          <a:latin typeface="+mn-lt"/>
          <a:ea typeface="+mn-ea"/>
          <a:cs typeface="+mn-cs"/>
        </a:defRPr>
      </a:lvl9pPr>
    </p:bodyStyle>
    <p:otherStyle>
      <a:defPPr>
        <a:defRPr lang="en-GB"/>
      </a:defPPr>
      <a:lvl1pPr marL="0" indent="0" algn="l" defTabSz="914400" rtl="0" eaLnBrk="1" latinLnBrk="0" hangingPunct="1">
        <a:spcBef>
          <a:spcPts val="300"/>
        </a:spcBef>
        <a:buFont typeface="Arial" panose="020B0604020202020204" pitchFamily="34" charset="0"/>
        <a:buNone/>
        <a:defRPr sz="800" kern="1200">
          <a:solidFill>
            <a:schemeClr val="tx1"/>
          </a:solidFill>
          <a:latin typeface="+mn-lt"/>
          <a:ea typeface="+mn-ea"/>
          <a:cs typeface="+mn-cs"/>
        </a:defRPr>
      </a:lvl1pPr>
      <a:lvl2pPr marL="180000" indent="-180000" algn="l" defTabSz="914400" rtl="0" eaLnBrk="1" latinLnBrk="0" hangingPunct="1">
        <a:spcBef>
          <a:spcPts val="300"/>
        </a:spcBef>
        <a:buClr>
          <a:schemeClr val="tx2"/>
        </a:buClr>
        <a:buFont typeface="Wingdings 2" panose="05020102010507070707" pitchFamily="18" charset="2"/>
        <a:buChar char=""/>
        <a:defRPr sz="800" kern="1200">
          <a:solidFill>
            <a:schemeClr val="tx1"/>
          </a:solidFill>
          <a:latin typeface="+mn-lt"/>
          <a:ea typeface="+mn-ea"/>
          <a:cs typeface="+mn-cs"/>
        </a:defRPr>
      </a:lvl2pPr>
      <a:lvl3pPr marL="360000" indent="-180000" algn="l" defTabSz="914400" rtl="0" eaLnBrk="1" latinLnBrk="0" hangingPunct="1">
        <a:spcBef>
          <a:spcPts val="300"/>
        </a:spcBef>
        <a:buClr>
          <a:schemeClr val="tx2"/>
        </a:buClr>
        <a:buFont typeface="Wingdings" panose="05000000000000000000" pitchFamily="2" charset="2"/>
        <a:buChar char="§"/>
        <a:defRPr sz="800" kern="1200">
          <a:solidFill>
            <a:schemeClr val="tx1"/>
          </a:solidFill>
          <a:latin typeface="+mn-lt"/>
          <a:ea typeface="+mn-ea"/>
          <a:cs typeface="+mn-cs"/>
        </a:defRPr>
      </a:lvl3pPr>
      <a:lvl4pPr marL="540000" indent="-180000" algn="l" defTabSz="914400" rtl="0" eaLnBrk="1" latinLnBrk="0" hangingPunct="1">
        <a:spcBef>
          <a:spcPts val="300"/>
        </a:spcBef>
        <a:buClr>
          <a:schemeClr val="tx2"/>
        </a:buClr>
        <a:buFont typeface="Arial" panose="020B0604020202020204" pitchFamily="34" charset="0"/>
        <a:buChar char="–"/>
        <a:defRPr sz="800" kern="1200">
          <a:solidFill>
            <a:schemeClr val="tx1"/>
          </a:solidFill>
          <a:latin typeface="+mn-lt"/>
          <a:ea typeface="+mn-ea"/>
          <a:cs typeface="+mn-cs"/>
        </a:defRPr>
      </a:lvl4pPr>
      <a:lvl5pPr marL="720000" indent="-180000" algn="l" defTabSz="914400" rtl="0" eaLnBrk="1" latinLnBrk="0" hangingPunct="1">
        <a:spcBef>
          <a:spcPts val="300"/>
        </a:spcBef>
        <a:buClr>
          <a:schemeClr val="tx2"/>
        </a:buClr>
        <a:buFont typeface="Arial" panose="020B0604020202020204" pitchFamily="34" charset="0"/>
        <a:buChar char="–"/>
        <a:defRPr sz="800" kern="1200">
          <a:solidFill>
            <a:schemeClr val="tx1"/>
          </a:solidFill>
          <a:latin typeface="+mn-lt"/>
          <a:ea typeface="+mn-ea"/>
          <a:cs typeface="+mn-cs"/>
        </a:defRPr>
      </a:lvl5pPr>
      <a:lvl6pPr marL="900000" indent="-180000" algn="l" defTabSz="914400" rtl="0" eaLnBrk="1" latinLnBrk="0" hangingPunct="1">
        <a:spcBef>
          <a:spcPts val="300"/>
        </a:spcBef>
        <a:buClr>
          <a:schemeClr val="tx2"/>
        </a:buClr>
        <a:buFont typeface="Arial" panose="020B0604020202020204" pitchFamily="34" charset="0"/>
        <a:buChar char="–"/>
        <a:defRPr sz="800" kern="1200">
          <a:solidFill>
            <a:schemeClr val="tx1"/>
          </a:solidFill>
          <a:latin typeface="+mn-lt"/>
          <a:ea typeface="+mn-ea"/>
          <a:cs typeface="+mn-cs"/>
        </a:defRPr>
      </a:lvl6pPr>
      <a:lvl7pPr marL="1080000" indent="-180000" algn="l" defTabSz="914400" rtl="0" eaLnBrk="1" latinLnBrk="0" hangingPunct="1">
        <a:spcBef>
          <a:spcPts val="300"/>
        </a:spcBef>
        <a:buClr>
          <a:schemeClr val="tx2"/>
        </a:buClr>
        <a:buFont typeface="Arial" panose="020B0604020202020204" pitchFamily="34" charset="0"/>
        <a:buChar char="–"/>
        <a:defRPr sz="800" kern="1200">
          <a:solidFill>
            <a:schemeClr val="tx1"/>
          </a:solidFill>
          <a:latin typeface="+mn-lt"/>
          <a:ea typeface="+mn-ea"/>
          <a:cs typeface="+mn-cs"/>
        </a:defRPr>
      </a:lvl7pPr>
      <a:lvl8pPr marL="1260000" indent="-180000" algn="l" defTabSz="914400" rtl="0" eaLnBrk="1" latinLnBrk="0" hangingPunct="1">
        <a:spcBef>
          <a:spcPts val="300"/>
        </a:spcBef>
        <a:buClr>
          <a:schemeClr val="tx2"/>
        </a:buClr>
        <a:buFont typeface="Arial" panose="020B0604020202020204" pitchFamily="34" charset="0"/>
        <a:buChar char="–"/>
        <a:defRPr sz="800" kern="1200">
          <a:solidFill>
            <a:schemeClr val="tx1"/>
          </a:solidFill>
          <a:latin typeface="+mn-lt"/>
          <a:ea typeface="+mn-ea"/>
          <a:cs typeface="+mn-cs"/>
        </a:defRPr>
      </a:lvl8pPr>
      <a:lvl9pPr marL="1440000" indent="-180000" algn="l" defTabSz="914400" rtl="0" eaLnBrk="1" latinLnBrk="0" hangingPunct="1">
        <a:spcBef>
          <a:spcPts val="300"/>
        </a:spcBef>
        <a:buClr>
          <a:schemeClr val="tx2"/>
        </a:buClr>
        <a:buFont typeface="Arial" panose="020B0604020202020204" pitchFamily="34" charset="0"/>
        <a:buChar char="–"/>
        <a:defRPr sz="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5A12E95-1EED-4566-A559-9B26F98809E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1162"/>
          <a:stretch/>
        </p:blipFill>
        <p:spPr>
          <a:xfrm>
            <a:off x="0" y="-41841"/>
            <a:ext cx="7561263" cy="4483100"/>
          </a:xfrm>
          <a:prstGeom prst="rect">
            <a:avLst/>
          </a:prstGeom>
        </p:spPr>
      </p:pic>
      <p:sp>
        <p:nvSpPr>
          <p:cNvPr id="3" name="Title 2"/>
          <p:cNvSpPr>
            <a:spLocks noGrp="1"/>
          </p:cNvSpPr>
          <p:nvPr>
            <p:ph type="ctrTitle"/>
          </p:nvPr>
        </p:nvSpPr>
        <p:spPr>
          <a:xfrm>
            <a:off x="540631" y="511375"/>
            <a:ext cx="6480000" cy="1407048"/>
          </a:xfrm>
          <a:solidFill>
            <a:schemeClr val="tx2"/>
          </a:solidFill>
        </p:spPr>
        <p:txBody>
          <a:bodyPr/>
          <a:lstStyle/>
          <a:p>
            <a:r>
              <a:rPr lang="en-GB" sz="2800" dirty="0"/>
              <a:t>Corporate Insolvency and Governance Bill receives Royal Assent</a:t>
            </a:r>
          </a:p>
        </p:txBody>
      </p:sp>
      <p:sp>
        <p:nvSpPr>
          <p:cNvPr id="6" name="Content Placeholder 5"/>
          <p:cNvSpPr>
            <a:spLocks noGrp="1"/>
          </p:cNvSpPr>
          <p:nvPr>
            <p:ph sz="quarter" idx="15"/>
          </p:nvPr>
        </p:nvSpPr>
        <p:spPr/>
        <p:txBody>
          <a:bodyPr/>
          <a:lstStyle/>
          <a:p>
            <a:pPr lvl="2"/>
            <a:r>
              <a:rPr lang="en-GB" dirty="0"/>
              <a:t>The Corporate Insolvency and Governance Bill (the Bill), received Royal Assent on 25 June and is now an Act. This signals the single largest change to the corporate governance and insolvency framework in the past two to three decades.   </a:t>
            </a:r>
          </a:p>
          <a:p>
            <a:pPr lvl="2"/>
            <a:endParaRPr lang="en-GB" dirty="0"/>
          </a:p>
          <a:p>
            <a:pPr lvl="2"/>
            <a:r>
              <a:rPr lang="en-GB" dirty="0"/>
              <a:t>Some of the changes are temporary – designed to give temporary respite to businesses that continue to be battered by the economic damage and uncertainty caused by the COVID-19 pandemic.  </a:t>
            </a:r>
          </a:p>
          <a:p>
            <a:pPr lvl="2"/>
            <a:endParaRPr lang="en-GB" dirty="0"/>
          </a:p>
          <a:p>
            <a:pPr lvl="2"/>
            <a:r>
              <a:rPr lang="en-GB" dirty="0"/>
              <a:t>Some of the changes are permanent – designed to bring about change to the statutory framework dealing with these areas which has long been mooted but only now hastened into being thanks to the catalyst of the COVID-19 pandemic.</a:t>
            </a:r>
          </a:p>
          <a:p>
            <a:pPr lvl="2"/>
            <a:endParaRPr lang="en-GB" dirty="0"/>
          </a:p>
          <a:p>
            <a:pPr lvl="2"/>
            <a:r>
              <a:rPr lang="en-GB" dirty="0"/>
              <a:t>In this article, Tom Hall, Senior Associate in Commercial Litigation and Head of Restructuring and Insolvency at BPE Solicitors, and Pete Frost, Partner in the Insolvency and Recovery team at Hazlewoods, briefly consider </a:t>
            </a:r>
            <a:r>
              <a:rPr lang="en-GB"/>
              <a:t>the Act </a:t>
            </a:r>
            <a:r>
              <a:rPr lang="en-GB" dirty="0"/>
              <a:t>and its implications, both of a temporary and more lasting nature.</a:t>
            </a:r>
          </a:p>
          <a:p>
            <a:pPr lvl="2"/>
            <a:endParaRPr lang="en-GB" dirty="0"/>
          </a:p>
        </p:txBody>
      </p:sp>
      <p:sp>
        <p:nvSpPr>
          <p:cNvPr id="7" name="Content Placeholder 6"/>
          <p:cNvSpPr>
            <a:spLocks noGrp="1"/>
          </p:cNvSpPr>
          <p:nvPr>
            <p:ph sz="quarter" idx="16"/>
          </p:nvPr>
        </p:nvSpPr>
        <p:spPr>
          <a:xfrm>
            <a:off x="2798763" y="4832350"/>
            <a:ext cx="4221868" cy="4392613"/>
          </a:xfrm>
        </p:spPr>
        <p:txBody>
          <a:bodyPr/>
          <a:lstStyle/>
          <a:p>
            <a:pPr lvl="2"/>
            <a:r>
              <a:rPr lang="en-GB" dirty="0"/>
              <a:t>The Act runs to a total of 245 PDF pages, encompassing 50 sections (which set out the skeletal provisions) and 14 schedules (which put the proverbial meat on the bone). For the sake of brevity, it is clearly not possible to consider the Act in detail in this article, and as such only a summary of the main changes – both temporary and permanent – is set out below, along with consideration of how the landscape may change from here.</a:t>
            </a:r>
          </a:p>
          <a:p>
            <a:pPr lvl="2"/>
            <a:r>
              <a:rPr lang="en-GB" b="1" dirty="0"/>
              <a:t>TEMPORARY CHANGES – Wrongful Trading Suspension &amp; Prohibition on use of Statutory Demands &amp; Winding up Petitions:</a:t>
            </a:r>
          </a:p>
          <a:p>
            <a:r>
              <a:rPr lang="en-GB" dirty="0"/>
              <a:t>Wrongful Trading:</a:t>
            </a:r>
          </a:p>
          <a:p>
            <a:pPr lvl="2"/>
            <a:endParaRPr lang="en-GB" dirty="0"/>
          </a:p>
        </p:txBody>
      </p:sp>
      <p:graphicFrame>
        <p:nvGraphicFramePr>
          <p:cNvPr id="24" name="Table 23">
            <a:extLst>
              <a:ext uri="{FF2B5EF4-FFF2-40B4-BE49-F238E27FC236}">
                <a16:creationId xmlns:a16="http://schemas.microsoft.com/office/drawing/2014/main" id="{2E4EE3CA-C79F-4DCC-9DC3-AD48C6C69313}"/>
              </a:ext>
            </a:extLst>
          </p:cNvPr>
          <p:cNvGraphicFramePr>
            <a:graphicFrameLocks noGrp="1"/>
          </p:cNvGraphicFramePr>
          <p:nvPr>
            <p:extLst>
              <p:ext uri="{D42A27DB-BD31-4B8C-83A1-F6EECF244321}">
                <p14:modId xmlns:p14="http://schemas.microsoft.com/office/powerpoint/2010/main" val="4008708579"/>
              </p:ext>
            </p:extLst>
          </p:nvPr>
        </p:nvGraphicFramePr>
        <p:xfrm>
          <a:off x="2798762" y="6066779"/>
          <a:ext cx="4221867" cy="3158182"/>
        </p:xfrm>
        <a:graphic>
          <a:graphicData uri="http://schemas.openxmlformats.org/drawingml/2006/table">
            <a:tbl>
              <a:tblPr firstCol="1" bandRow="1">
                <a:tableStyleId>{5C22544A-7EE6-4342-B048-85BDC9FD1C3A}</a:tableStyleId>
              </a:tblPr>
              <a:tblGrid>
                <a:gridCol w="1269898">
                  <a:extLst>
                    <a:ext uri="{9D8B030D-6E8A-4147-A177-3AD203B41FA5}">
                      <a16:colId xmlns:a16="http://schemas.microsoft.com/office/drawing/2014/main" val="926978935"/>
                    </a:ext>
                  </a:extLst>
                </a:gridCol>
                <a:gridCol w="2951969">
                  <a:extLst>
                    <a:ext uri="{9D8B030D-6E8A-4147-A177-3AD203B41FA5}">
                      <a16:colId xmlns:a16="http://schemas.microsoft.com/office/drawing/2014/main" val="3583964290"/>
                    </a:ext>
                  </a:extLst>
                </a:gridCol>
              </a:tblGrid>
              <a:tr h="1481329">
                <a:tc>
                  <a:txBody>
                    <a:bodyPr/>
                    <a:lstStyle/>
                    <a:p>
                      <a:pPr algn="l">
                        <a:lnSpc>
                          <a:spcPct val="107000"/>
                        </a:lnSpc>
                        <a:spcAft>
                          <a:spcPts val="0"/>
                        </a:spcAft>
                      </a:pPr>
                      <a:r>
                        <a:rPr lang="en-GB" sz="800" b="1" dirty="0">
                          <a:effectLst/>
                        </a:rPr>
                        <a:t>What is it?</a:t>
                      </a:r>
                      <a:endParaRPr lang="en-GB" sz="800" b="1"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0E2243"/>
                    </a:solidFill>
                  </a:tcPr>
                </a:tc>
                <a:tc>
                  <a:txBody>
                    <a:bodyPr/>
                    <a:lstStyle/>
                    <a:p>
                      <a:pPr algn="just">
                        <a:lnSpc>
                          <a:spcPct val="107000"/>
                        </a:lnSpc>
                        <a:spcAft>
                          <a:spcPts val="0"/>
                        </a:spcAft>
                      </a:pPr>
                      <a:r>
                        <a:rPr lang="en-GB" sz="800" dirty="0">
                          <a:effectLst/>
                        </a:rPr>
                        <a:t>An offence of wrongful trading is committed by a director of a company if that company goes into insolvent liquidation and, at some time before that, the director knew or ought to have known that there was no reasonable prospect of the company avoiding insolvent liquidation and did not take every step to minimise the potential losses to the company’s creditors.</a:t>
                      </a:r>
                    </a:p>
                  </a:txBody>
                  <a:tcPr marL="68580" marR="68580" marT="0" marB="0" anchor="ctr"/>
                </a:tc>
                <a:extLst>
                  <a:ext uri="{0D108BD9-81ED-4DB2-BD59-A6C34878D82A}">
                    <a16:rowId xmlns:a16="http://schemas.microsoft.com/office/drawing/2014/main" val="1303193110"/>
                  </a:ext>
                </a:extLst>
              </a:tr>
              <a:tr h="231781">
                <a:tc>
                  <a:txBody>
                    <a:bodyPr/>
                    <a:lstStyle/>
                    <a:p>
                      <a:pPr marL="914400" indent="-914400" algn="l">
                        <a:lnSpc>
                          <a:spcPct val="107000"/>
                        </a:lnSpc>
                        <a:spcAft>
                          <a:spcPts val="0"/>
                        </a:spcAft>
                      </a:pPr>
                      <a:r>
                        <a:rPr lang="en-GB" sz="800" b="1" dirty="0">
                          <a:effectLst/>
                        </a:rPr>
                        <a:t>What are the changes?</a:t>
                      </a:r>
                    </a:p>
                  </a:txBody>
                  <a:tcPr marL="68580" marR="68580" marT="0" marB="0" anchor="ctr">
                    <a:solidFill>
                      <a:srgbClr val="0E2243"/>
                    </a:solidFill>
                  </a:tcPr>
                </a:tc>
                <a:tc>
                  <a:txBody>
                    <a:bodyPr/>
                    <a:lstStyle/>
                    <a:p>
                      <a:pPr algn="just">
                        <a:lnSpc>
                          <a:spcPct val="107000"/>
                        </a:lnSpc>
                        <a:spcAft>
                          <a:spcPts val="0"/>
                        </a:spcAft>
                      </a:pPr>
                      <a:r>
                        <a:rPr lang="en-GB" sz="800" i="0" dirty="0">
                          <a:effectLst/>
                        </a:rPr>
                        <a:t>The offence is suspended in full.</a:t>
                      </a:r>
                      <a:endParaRPr lang="en-GB" sz="800" i="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4331789"/>
                  </a:ext>
                </a:extLst>
              </a:tr>
              <a:tr h="981510">
                <a:tc>
                  <a:txBody>
                    <a:bodyPr/>
                    <a:lstStyle/>
                    <a:p>
                      <a:pPr marL="914400" indent="-914400" algn="l">
                        <a:lnSpc>
                          <a:spcPct val="107000"/>
                        </a:lnSpc>
                        <a:spcAft>
                          <a:spcPts val="0"/>
                        </a:spcAft>
                      </a:pPr>
                      <a:r>
                        <a:rPr lang="en-GB" sz="800" b="1" dirty="0">
                          <a:effectLst/>
                        </a:rPr>
                        <a:t>What does this mean?</a:t>
                      </a:r>
                      <a:endParaRPr lang="en-GB" sz="800" b="1"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0E2243"/>
                    </a:solidFill>
                  </a:tcPr>
                </a:tc>
                <a:tc>
                  <a:txBody>
                    <a:bodyPr/>
                    <a:lstStyle/>
                    <a:p>
                      <a:pPr algn="just">
                        <a:lnSpc>
                          <a:spcPct val="107000"/>
                        </a:lnSpc>
                        <a:spcAft>
                          <a:spcPts val="0"/>
                        </a:spcAft>
                      </a:pPr>
                      <a:r>
                        <a:rPr lang="en-GB" sz="800" dirty="0">
                          <a:effectLst/>
                        </a:rPr>
                        <a:t>It gives directors the breathing space to temporarily mothball the company and/or take steps to endeavour to ensure the company’s survival, such as securing further funding and lowering operating overheads.</a:t>
                      </a:r>
                    </a:p>
                  </a:txBody>
                  <a:tcPr marL="68580" marR="68580" marT="0" marB="0" anchor="ctr"/>
                </a:tc>
                <a:extLst>
                  <a:ext uri="{0D108BD9-81ED-4DB2-BD59-A6C34878D82A}">
                    <a16:rowId xmlns:a16="http://schemas.microsoft.com/office/drawing/2014/main" val="3941380260"/>
                  </a:ext>
                </a:extLst>
              </a:tr>
              <a:tr h="231781">
                <a:tc>
                  <a:txBody>
                    <a:bodyPr/>
                    <a:lstStyle/>
                    <a:p>
                      <a:pPr marL="914400" indent="-914400" algn="l">
                        <a:lnSpc>
                          <a:spcPct val="107000"/>
                        </a:lnSpc>
                        <a:spcAft>
                          <a:spcPts val="0"/>
                        </a:spcAft>
                      </a:pPr>
                      <a:r>
                        <a:rPr lang="en-GB" sz="800" b="1" dirty="0">
                          <a:effectLst/>
                        </a:rPr>
                        <a:t>From when?</a:t>
                      </a:r>
                    </a:p>
                  </a:txBody>
                  <a:tcPr marL="68580" marR="68580" marT="0" marB="0" anchor="ctr">
                    <a:solidFill>
                      <a:srgbClr val="0E2243"/>
                    </a:solidFill>
                  </a:tcPr>
                </a:tc>
                <a:tc>
                  <a:txBody>
                    <a:bodyPr/>
                    <a:lstStyle/>
                    <a:p>
                      <a:pPr algn="just">
                        <a:lnSpc>
                          <a:spcPct val="107000"/>
                        </a:lnSpc>
                        <a:spcAft>
                          <a:spcPts val="0"/>
                        </a:spcAft>
                      </a:pPr>
                      <a:r>
                        <a:rPr lang="en-GB" sz="800" dirty="0">
                          <a:effectLst/>
                        </a:rPr>
                        <a:t>With retrospective effect from 1 March 2020</a:t>
                      </a:r>
                      <a:endParaRPr lang="en-GB" sz="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19854024"/>
                  </a:ext>
                </a:extLst>
              </a:tr>
              <a:tr h="231781">
                <a:tc>
                  <a:txBody>
                    <a:bodyPr/>
                    <a:lstStyle/>
                    <a:p>
                      <a:pPr marL="914400" indent="-914400" algn="l">
                        <a:lnSpc>
                          <a:spcPct val="107000"/>
                        </a:lnSpc>
                        <a:spcAft>
                          <a:spcPts val="0"/>
                        </a:spcAft>
                      </a:pPr>
                      <a:r>
                        <a:rPr lang="en-GB" sz="800" b="1" dirty="0">
                          <a:effectLst/>
                        </a:rPr>
                        <a:t>Until when?</a:t>
                      </a:r>
                    </a:p>
                  </a:txBody>
                  <a:tcPr marL="68580" marR="68580" marT="0" marB="0" anchor="ctr">
                    <a:solidFill>
                      <a:srgbClr val="0E2243"/>
                    </a:solidFill>
                  </a:tcPr>
                </a:tc>
                <a:tc>
                  <a:txBody>
                    <a:bodyPr/>
                    <a:lstStyle/>
                    <a:p>
                      <a:pPr algn="just">
                        <a:lnSpc>
                          <a:spcPct val="107000"/>
                        </a:lnSpc>
                        <a:spcAft>
                          <a:spcPts val="0"/>
                        </a:spcAft>
                      </a:pPr>
                      <a:r>
                        <a:rPr lang="en-GB" sz="800" dirty="0">
                          <a:effectLst/>
                        </a:rPr>
                        <a:t>30 September 2020</a:t>
                      </a:r>
                      <a:endParaRPr lang="en-GB" sz="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09274171"/>
                  </a:ext>
                </a:extLst>
              </a:tr>
            </a:tbl>
          </a:graphicData>
        </a:graphic>
      </p:graphicFrame>
      <p:pic>
        <p:nvPicPr>
          <p:cNvPr id="26" name="Picture 25" descr="A picture containing drawing&#10;&#10;Description automatically generated">
            <a:extLst>
              <a:ext uri="{FF2B5EF4-FFF2-40B4-BE49-F238E27FC236}">
                <a16:creationId xmlns:a16="http://schemas.microsoft.com/office/drawing/2014/main" id="{A03004DB-4457-44F4-8A93-7D75A688788B}"/>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t="7327" b="3950"/>
          <a:stretch/>
        </p:blipFill>
        <p:spPr>
          <a:xfrm>
            <a:off x="4284687" y="9739188"/>
            <a:ext cx="963739" cy="482570"/>
          </a:xfrm>
          <a:prstGeom prst="rect">
            <a:avLst/>
          </a:prstGeom>
        </p:spPr>
      </p:pic>
      <p:sp>
        <p:nvSpPr>
          <p:cNvPr id="2" name="Rectangle 1">
            <a:extLst>
              <a:ext uri="{FF2B5EF4-FFF2-40B4-BE49-F238E27FC236}">
                <a16:creationId xmlns:a16="http://schemas.microsoft.com/office/drawing/2014/main" id="{251CD11A-7D83-4DD4-B0E2-7784E801939B}"/>
              </a:ext>
            </a:extLst>
          </p:cNvPr>
          <p:cNvSpPr/>
          <p:nvPr/>
        </p:nvSpPr>
        <p:spPr>
          <a:xfrm>
            <a:off x="465921" y="9883204"/>
            <a:ext cx="3778250" cy="338554"/>
          </a:xfrm>
          <a:prstGeom prst="rect">
            <a:avLst/>
          </a:prstGeom>
          <a:noFill/>
        </p:spPr>
        <p:txBody>
          <a:bodyPr>
            <a:spAutoFit/>
          </a:bodyPr>
          <a:lstStyle/>
          <a:p>
            <a:pPr>
              <a:spcBef>
                <a:spcPts val="0"/>
              </a:spcBef>
              <a:defRPr/>
            </a:pPr>
            <a:r>
              <a:rPr lang="en-GB" b="1" dirty="0">
                <a:solidFill>
                  <a:srgbClr val="0E2243"/>
                </a:solidFill>
              </a:rPr>
              <a:t>www.hazlewoods.co.uk</a:t>
            </a:r>
          </a:p>
          <a:p>
            <a:pPr>
              <a:spcBef>
                <a:spcPts val="0"/>
              </a:spcBef>
              <a:defRPr/>
            </a:pPr>
            <a:r>
              <a:rPr lang="en-GB" b="1" dirty="0">
                <a:solidFill>
                  <a:srgbClr val="0E2243"/>
                </a:solidFill>
              </a:rPr>
              <a:t>www.bpe.co.uk </a:t>
            </a:r>
          </a:p>
        </p:txBody>
      </p:sp>
    </p:spTree>
    <p:extLst>
      <p:ext uri="{BB962C8B-B14F-4D97-AF65-F5344CB8AC3E}">
        <p14:creationId xmlns:p14="http://schemas.microsoft.com/office/powerpoint/2010/main" val="900773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50862" y="738188"/>
            <a:ext cx="6459538" cy="8918536"/>
          </a:xfrm>
        </p:spPr>
        <p:txBody>
          <a:bodyPr/>
          <a:lstStyle/>
          <a:p>
            <a:r>
              <a:rPr lang="en-GB" dirty="0"/>
              <a:t>Prohibition on use of Statutory Demands and Winding up Petitions:</a:t>
            </a:r>
          </a:p>
          <a:p>
            <a:endParaRPr lang="en-GB" b="0" dirty="0"/>
          </a:p>
          <a:p>
            <a:endParaRPr lang="en-GB" b="0" dirty="0"/>
          </a:p>
          <a:p>
            <a:endParaRPr lang="en-GB" b="0" dirty="0"/>
          </a:p>
          <a:p>
            <a:endParaRPr lang="en-GB" b="0" dirty="0"/>
          </a:p>
          <a:p>
            <a:endParaRPr lang="en-GB" b="0" dirty="0"/>
          </a:p>
          <a:p>
            <a:endParaRPr lang="en-GB" b="0" dirty="0"/>
          </a:p>
          <a:p>
            <a:endParaRPr lang="en-GB" b="0" dirty="0"/>
          </a:p>
          <a:p>
            <a:endParaRPr lang="en-GB" b="0" dirty="0"/>
          </a:p>
          <a:p>
            <a:endParaRPr lang="en-GB" b="0" dirty="0"/>
          </a:p>
          <a:p>
            <a:endParaRPr lang="en-GB" b="0" dirty="0"/>
          </a:p>
          <a:p>
            <a:endParaRPr lang="en-GB" b="0" dirty="0"/>
          </a:p>
          <a:p>
            <a:br>
              <a:rPr lang="en-GB" dirty="0"/>
            </a:br>
            <a:r>
              <a:rPr lang="en-GB" dirty="0"/>
              <a:t>Key points to note about the changes:</a:t>
            </a:r>
          </a:p>
          <a:p>
            <a:pPr marL="228600" lvl="2" indent="-228600">
              <a:buFont typeface="+mj-lt"/>
              <a:buAutoNum type="arabicPeriod"/>
            </a:pPr>
            <a:r>
              <a:rPr lang="en-GB" dirty="0"/>
              <a:t>They are designed to protect companies and their directors who are making a </a:t>
            </a:r>
            <a:r>
              <a:rPr lang="en-GB" i="1" dirty="0"/>
              <a:t>bone fide</a:t>
            </a:r>
            <a:r>
              <a:rPr lang="en-GB" dirty="0"/>
              <a:t> attempt to weather the storm of COVID-19 and would otherwise be viable (in the case of the company) and prudently run (in the case of directors);</a:t>
            </a:r>
          </a:p>
          <a:p>
            <a:pPr marL="228600" lvl="2" indent="-228600">
              <a:buFont typeface="+mj-lt"/>
              <a:buAutoNum type="arabicPeriod"/>
            </a:pPr>
            <a:r>
              <a:rPr lang="en-GB" dirty="0"/>
              <a:t> The prohibition on use of Statutory Demands and Winding up Petitions is designed to protect companies and individuals from predatory debt recovery tactics;</a:t>
            </a:r>
          </a:p>
          <a:p>
            <a:pPr marL="228600" lvl="2" indent="-228600">
              <a:buFont typeface="+mj-lt"/>
              <a:buAutoNum type="arabicPeriod"/>
            </a:pPr>
            <a:r>
              <a:rPr lang="en-GB" dirty="0"/>
              <a:t> Whilst the suspension of the offence of Wrongful Trading (see above) gives directors some temporary breathing room, other offences (such as misfeasance) remain unchanged (as for that matter does the corresponding defence to such an offence that the director acted honestly and reasonably);</a:t>
            </a:r>
          </a:p>
          <a:p>
            <a:pPr marL="228600" lvl="2" indent="-228600">
              <a:buFont typeface="+mj-lt"/>
              <a:buAutoNum type="arabicPeriod"/>
            </a:pPr>
            <a:r>
              <a:rPr lang="en-GB" dirty="0"/>
              <a:t> There are likely to be a number of test cases required to consider the application of the COVID-19 related provisions in the Bill in the ‘Real World’ to sense-check their scope. </a:t>
            </a:r>
          </a:p>
          <a:p>
            <a:pPr lvl="1"/>
            <a:r>
              <a:rPr lang="en-GB" b="1" dirty="0"/>
              <a:t>PERMANENT CHANGES – New free-standing Moratorium, new restructuring process &amp; disapplication of some contractual provisions in the case of insolvent companies</a:t>
            </a:r>
          </a:p>
          <a:p>
            <a:r>
              <a:rPr lang="en-GB" dirty="0"/>
              <a:t>New Moratorium:</a:t>
            </a:r>
          </a:p>
          <a:p>
            <a:endParaRPr lang="en-GB" sz="800" b="0" dirty="0"/>
          </a:p>
          <a:p>
            <a:pPr marL="228600" lvl="2" indent="-228600">
              <a:buFont typeface="+mj-lt"/>
              <a:buAutoNum type="arabicPeriod"/>
            </a:pPr>
            <a:endParaRPr lang="en-GB" dirty="0"/>
          </a:p>
          <a:p>
            <a:endParaRPr lang="en-GB" b="0" dirty="0"/>
          </a:p>
          <a:p>
            <a:pPr lvl="2"/>
            <a:endParaRPr lang="en-GB" dirty="0"/>
          </a:p>
        </p:txBody>
      </p:sp>
      <p:sp>
        <p:nvSpPr>
          <p:cNvPr id="5" name="Rectangle 4"/>
          <p:cNvSpPr/>
          <p:nvPr/>
        </p:nvSpPr>
        <p:spPr>
          <a:xfrm>
            <a:off x="-2679848" y="1448087"/>
            <a:ext cx="2340000" cy="3949113"/>
          </a:xfrm>
          <a:prstGeom prst="rect">
            <a:avLst/>
          </a:prstGeom>
          <a:solidFill>
            <a:schemeClr val="tx2"/>
          </a:solidFill>
        </p:spPr>
        <p:txBody>
          <a:bodyPr wrap="square" lIns="180000" tIns="180000" rIns="180000" bIns="180000">
            <a:spAutoFit/>
          </a:bodyPr>
          <a:lstStyle/>
          <a:p>
            <a:pPr>
              <a:buClr>
                <a:schemeClr val="bg1"/>
              </a:buClr>
            </a:pPr>
            <a:r>
              <a:rPr lang="en-GB" sz="2400" b="1" dirty="0">
                <a:solidFill>
                  <a:schemeClr val="bg1"/>
                </a:solidFill>
              </a:rPr>
              <a:t>Internal page</a:t>
            </a:r>
          </a:p>
          <a:p>
            <a:pPr>
              <a:buClr>
                <a:schemeClr val="bg1"/>
              </a:buClr>
            </a:pPr>
            <a:r>
              <a:rPr lang="en-GB" b="1" dirty="0">
                <a:solidFill>
                  <a:schemeClr val="bg1"/>
                </a:solidFill>
              </a:rPr>
              <a:t>If your document has more than 2 pages you will need an internal page layout for the middle pages. There are two layouts to select, one with the one text placeholder ‘Internal Page’ and one with two text placeholders like this one ‘Internal Page with Key Message’</a:t>
            </a:r>
          </a:p>
          <a:p>
            <a:pPr>
              <a:buClr>
                <a:schemeClr val="bg1"/>
              </a:buClr>
            </a:pPr>
            <a:r>
              <a:rPr lang="en-GB" b="1" dirty="0">
                <a:solidFill>
                  <a:schemeClr val="bg1"/>
                </a:solidFill>
              </a:rPr>
              <a:t>The left hand text placeholder can be deleted and a key message can be ‘cut and paste’ here from the elements at the back of the template</a:t>
            </a:r>
          </a:p>
          <a:p>
            <a:pPr>
              <a:buClr>
                <a:schemeClr val="bg1"/>
              </a:buClr>
            </a:pPr>
            <a:r>
              <a:rPr lang="en-GB" b="1" dirty="0">
                <a:solidFill>
                  <a:schemeClr val="bg1"/>
                </a:solidFill>
              </a:rPr>
              <a:t>The second text placeholder can be changed from the default 1 column to 2 or more columns </a:t>
            </a:r>
            <a:br>
              <a:rPr lang="en-GB" b="1" dirty="0">
                <a:solidFill>
                  <a:schemeClr val="bg1"/>
                </a:solidFill>
              </a:rPr>
            </a:br>
            <a:r>
              <a:rPr lang="en-GB" b="1" dirty="0">
                <a:solidFill>
                  <a:schemeClr val="bg1"/>
                </a:solidFill>
              </a:rPr>
              <a:t>Home  | Paragraph | Columns </a:t>
            </a:r>
          </a:p>
          <a:p>
            <a:pPr>
              <a:buClr>
                <a:schemeClr val="bg1"/>
              </a:buClr>
            </a:pPr>
            <a:r>
              <a:rPr lang="en-GB" b="1" dirty="0">
                <a:solidFill>
                  <a:schemeClr val="bg1"/>
                </a:solidFill>
              </a:rPr>
              <a:t>Ensure you add spacing between the columns</a:t>
            </a:r>
          </a:p>
          <a:p>
            <a:pPr>
              <a:buClr>
                <a:schemeClr val="bg1"/>
              </a:buClr>
            </a:pPr>
            <a:endParaRPr lang="en-GB" b="1" dirty="0">
              <a:solidFill>
                <a:schemeClr val="bg1"/>
              </a:solidFill>
            </a:endParaRPr>
          </a:p>
          <a:p>
            <a:pPr>
              <a:buClr>
                <a:schemeClr val="bg1"/>
              </a:buClr>
            </a:pPr>
            <a:endParaRPr lang="en-GB" b="1" dirty="0">
              <a:solidFill>
                <a:schemeClr val="bg1"/>
              </a:solidFill>
            </a:endParaRPr>
          </a:p>
          <a:p>
            <a:pPr>
              <a:buClr>
                <a:schemeClr val="bg1"/>
              </a:buClr>
            </a:pPr>
            <a:endParaRPr lang="en-GB" b="1" dirty="0">
              <a:solidFill>
                <a:schemeClr val="bg1"/>
              </a:solidFill>
            </a:endParaRPr>
          </a:p>
          <a:p>
            <a:pPr>
              <a:buClr>
                <a:schemeClr val="bg1"/>
              </a:buClr>
            </a:pPr>
            <a:endParaRPr lang="en-GB" b="1" dirty="0">
              <a:solidFill>
                <a:schemeClr val="bg1"/>
              </a:solidFill>
            </a:endParaRPr>
          </a:p>
          <a:p>
            <a:pPr>
              <a:buClr>
                <a:schemeClr val="bg1"/>
              </a:buClr>
            </a:pPr>
            <a:endParaRPr lang="en-GB" b="1" dirty="0">
              <a:solidFill>
                <a:schemeClr val="bg1"/>
              </a:solidFill>
            </a:endParaRPr>
          </a:p>
          <a:p>
            <a:pPr>
              <a:buClr>
                <a:schemeClr val="bg1"/>
              </a:buClr>
            </a:pPr>
            <a:endParaRPr lang="en-GB" b="1" dirty="0">
              <a:solidFill>
                <a:schemeClr val="bg1"/>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2017" y="4358003"/>
            <a:ext cx="1414871" cy="880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0" name="Table 9">
            <a:extLst>
              <a:ext uri="{FF2B5EF4-FFF2-40B4-BE49-F238E27FC236}">
                <a16:creationId xmlns:a16="http://schemas.microsoft.com/office/drawing/2014/main" id="{D5BCEC5B-D1E1-4AEA-B3C0-505F8A36A94A}"/>
              </a:ext>
            </a:extLst>
          </p:cNvPr>
          <p:cNvGraphicFramePr>
            <a:graphicFrameLocks noGrp="1"/>
          </p:cNvGraphicFramePr>
          <p:nvPr>
            <p:extLst>
              <p:ext uri="{D42A27DB-BD31-4B8C-83A1-F6EECF244321}">
                <p14:modId xmlns:p14="http://schemas.microsoft.com/office/powerpoint/2010/main" val="1473834128"/>
              </p:ext>
            </p:extLst>
          </p:nvPr>
        </p:nvGraphicFramePr>
        <p:xfrm>
          <a:off x="550862" y="954212"/>
          <a:ext cx="6459537" cy="2880319"/>
        </p:xfrm>
        <a:graphic>
          <a:graphicData uri="http://schemas.openxmlformats.org/drawingml/2006/table">
            <a:tbl>
              <a:tblPr firstCol="1" bandRow="1">
                <a:tableStyleId>{5C22544A-7EE6-4342-B048-85BDC9FD1C3A}</a:tableStyleId>
              </a:tblPr>
              <a:tblGrid>
                <a:gridCol w="781496">
                  <a:extLst>
                    <a:ext uri="{9D8B030D-6E8A-4147-A177-3AD203B41FA5}">
                      <a16:colId xmlns:a16="http://schemas.microsoft.com/office/drawing/2014/main" val="1359050115"/>
                    </a:ext>
                  </a:extLst>
                </a:gridCol>
                <a:gridCol w="5678041">
                  <a:extLst>
                    <a:ext uri="{9D8B030D-6E8A-4147-A177-3AD203B41FA5}">
                      <a16:colId xmlns:a16="http://schemas.microsoft.com/office/drawing/2014/main" val="3988471016"/>
                    </a:ext>
                  </a:extLst>
                </a:gridCol>
              </a:tblGrid>
              <a:tr h="1037367">
                <a:tc>
                  <a:txBody>
                    <a:bodyPr/>
                    <a:lstStyle/>
                    <a:p>
                      <a:pPr algn="l">
                        <a:lnSpc>
                          <a:spcPct val="107000"/>
                        </a:lnSpc>
                        <a:spcAft>
                          <a:spcPts val="0"/>
                        </a:spcAft>
                      </a:pPr>
                      <a:r>
                        <a:rPr lang="en-GB" sz="800" dirty="0">
                          <a:effectLst/>
                          <a:latin typeface="+mn-lt"/>
                        </a:rPr>
                        <a:t>What are they?</a:t>
                      </a:r>
                      <a:endParaRPr lang="en-GB" sz="8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0E2243"/>
                    </a:solidFill>
                  </a:tcPr>
                </a:tc>
                <a:tc>
                  <a:txBody>
                    <a:bodyPr/>
                    <a:lstStyle/>
                    <a:p>
                      <a:pPr algn="just">
                        <a:lnSpc>
                          <a:spcPct val="107000"/>
                        </a:lnSpc>
                        <a:spcAft>
                          <a:spcPts val="0"/>
                        </a:spcAft>
                      </a:pPr>
                      <a:r>
                        <a:rPr lang="en-GB" sz="800" dirty="0">
                          <a:effectLst/>
                          <a:latin typeface="+mn-lt"/>
                        </a:rPr>
                        <a:t>A Statutory Demand is a demand in prescribed form for repayment of a debt of £750.00 (from a company) or £5,000 (for an individual).  </a:t>
                      </a:r>
                    </a:p>
                    <a:p>
                      <a:pPr marL="0" indent="0" algn="just">
                        <a:lnSpc>
                          <a:spcPct val="107000"/>
                        </a:lnSpc>
                        <a:spcAft>
                          <a:spcPts val="0"/>
                        </a:spcAft>
                      </a:pPr>
                      <a:r>
                        <a:rPr lang="en-GB" sz="800" dirty="0">
                          <a:effectLst/>
                          <a:latin typeface="+mn-lt"/>
                        </a:rPr>
                        <a:t> </a:t>
                      </a:r>
                    </a:p>
                    <a:p>
                      <a:pPr algn="just">
                        <a:lnSpc>
                          <a:spcPct val="107000"/>
                        </a:lnSpc>
                        <a:spcAft>
                          <a:spcPts val="0"/>
                        </a:spcAft>
                      </a:pPr>
                      <a:r>
                        <a:rPr lang="en-GB" sz="800" dirty="0">
                          <a:effectLst/>
                          <a:latin typeface="+mn-lt"/>
                        </a:rPr>
                        <a:t>A Winding up Petition is a request made to an Insolvency Court to wind up a company on, usually, the ground that it cannot pay its debts as they fall due.</a:t>
                      </a:r>
                    </a:p>
                  </a:txBody>
                  <a:tcPr marL="68580" marR="68580" marT="0" marB="0" anchor="ctr"/>
                </a:tc>
                <a:extLst>
                  <a:ext uri="{0D108BD9-81ED-4DB2-BD59-A6C34878D82A}">
                    <a16:rowId xmlns:a16="http://schemas.microsoft.com/office/drawing/2014/main" val="1188220553"/>
                  </a:ext>
                </a:extLst>
              </a:tr>
              <a:tr h="1571632">
                <a:tc>
                  <a:txBody>
                    <a:bodyPr/>
                    <a:lstStyle/>
                    <a:p>
                      <a:pPr marL="914400" indent="-914400" algn="l">
                        <a:lnSpc>
                          <a:spcPct val="107000"/>
                        </a:lnSpc>
                        <a:spcAft>
                          <a:spcPts val="0"/>
                        </a:spcAft>
                      </a:pPr>
                      <a:r>
                        <a:rPr lang="en-GB" sz="800" dirty="0">
                          <a:effectLst/>
                          <a:latin typeface="+mn-lt"/>
                        </a:rPr>
                        <a:t>What are the</a:t>
                      </a:r>
                    </a:p>
                    <a:p>
                      <a:pPr marL="914400" indent="-914400" algn="l">
                        <a:lnSpc>
                          <a:spcPct val="107000"/>
                        </a:lnSpc>
                        <a:spcAft>
                          <a:spcPts val="0"/>
                        </a:spcAft>
                      </a:pPr>
                      <a:r>
                        <a:rPr lang="en-GB" sz="800" dirty="0">
                          <a:effectLst/>
                          <a:latin typeface="+mn-lt"/>
                        </a:rPr>
                        <a:t>changes?</a:t>
                      </a:r>
                    </a:p>
                    <a:p>
                      <a:pPr algn="l">
                        <a:lnSpc>
                          <a:spcPct val="107000"/>
                        </a:lnSpc>
                        <a:spcAft>
                          <a:spcPts val="0"/>
                        </a:spcAft>
                      </a:pPr>
                      <a:r>
                        <a:rPr lang="en-GB" sz="800" dirty="0">
                          <a:effectLst/>
                          <a:latin typeface="+mn-lt"/>
                        </a:rPr>
                        <a:t> </a:t>
                      </a:r>
                      <a:endParaRPr lang="en-GB" sz="8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0E2243"/>
                    </a:solidFill>
                  </a:tcPr>
                </a:tc>
                <a:tc>
                  <a:txBody>
                    <a:bodyPr/>
                    <a:lstStyle/>
                    <a:p>
                      <a:pPr marL="342900" lvl="0" indent="-342900" algn="just">
                        <a:lnSpc>
                          <a:spcPct val="107000"/>
                        </a:lnSpc>
                        <a:spcAft>
                          <a:spcPts val="0"/>
                        </a:spcAft>
                        <a:buFont typeface="+mj-lt"/>
                        <a:buAutoNum type="arabicParenR"/>
                      </a:pPr>
                      <a:r>
                        <a:rPr lang="en-GB" sz="800" dirty="0">
                          <a:effectLst/>
                          <a:latin typeface="+mn-lt"/>
                        </a:rPr>
                        <a:t>No petition for the winding up of a company can be presented on or after 27 April 2020 on the ground that a company has failed to satisfy a Statutory Demand if that demand was served between 1 March and one month after the Bill comes into force; and</a:t>
                      </a:r>
                    </a:p>
                    <a:p>
                      <a:pPr marL="342900" lvl="0" indent="-342900" algn="just">
                        <a:lnSpc>
                          <a:spcPct val="107000"/>
                        </a:lnSpc>
                        <a:spcAft>
                          <a:spcPts val="0"/>
                        </a:spcAft>
                        <a:buFont typeface="+mj-lt"/>
                        <a:buAutoNum type="arabicParenR"/>
                      </a:pPr>
                      <a:r>
                        <a:rPr lang="en-GB" sz="800" dirty="0">
                          <a:effectLst/>
                          <a:latin typeface="+mn-lt"/>
                        </a:rPr>
                        <a:t>No petition for the winding up of a company can be presented by a creditor on or after 27 April and one month after the Bill comes into force unless the creditor has reasonable grounds for believing that:</a:t>
                      </a:r>
                    </a:p>
                    <a:p>
                      <a:pPr marL="522900" lvl="1" indent="-342900" algn="just">
                        <a:lnSpc>
                          <a:spcPct val="107000"/>
                        </a:lnSpc>
                        <a:spcAft>
                          <a:spcPts val="0"/>
                        </a:spcAft>
                        <a:buClrTx/>
                        <a:buFont typeface="+mj-lt"/>
                        <a:buAutoNum type="alphaLcParenR"/>
                      </a:pPr>
                      <a:r>
                        <a:rPr lang="en-GB" sz="800" dirty="0">
                          <a:effectLst/>
                          <a:latin typeface="+mn-lt"/>
                        </a:rPr>
                        <a:t>coronavirus has not had a financial effect on the debtor; or </a:t>
                      </a:r>
                    </a:p>
                    <a:p>
                      <a:pPr marL="522900" lvl="1" indent="-342900" algn="just">
                        <a:lnSpc>
                          <a:spcPct val="107000"/>
                        </a:lnSpc>
                        <a:spcAft>
                          <a:spcPts val="0"/>
                        </a:spcAft>
                        <a:buClrTx/>
                        <a:buFont typeface="+mj-lt"/>
                        <a:buAutoNum type="alphaLcParenR"/>
                      </a:pPr>
                      <a:r>
                        <a:rPr lang="en-GB" sz="800" dirty="0">
                          <a:effectLst/>
                          <a:latin typeface="+mn-lt"/>
                        </a:rPr>
                        <a:t>the debtor would have been unable to pay its debts even if coronavirus had not had a financial effect on the debtor.</a:t>
                      </a:r>
                    </a:p>
                  </a:txBody>
                  <a:tcPr marL="68580" marR="68580" marT="0" marB="0" anchor="ctr"/>
                </a:tc>
                <a:extLst>
                  <a:ext uri="{0D108BD9-81ED-4DB2-BD59-A6C34878D82A}">
                    <a16:rowId xmlns:a16="http://schemas.microsoft.com/office/drawing/2014/main" val="695952648"/>
                  </a:ext>
                </a:extLst>
              </a:tr>
              <a:tr h="135660">
                <a:tc>
                  <a:txBody>
                    <a:bodyPr/>
                    <a:lstStyle/>
                    <a:p>
                      <a:pPr marL="914400" indent="-914400" algn="l">
                        <a:lnSpc>
                          <a:spcPct val="107000"/>
                        </a:lnSpc>
                        <a:spcAft>
                          <a:spcPts val="0"/>
                        </a:spcAft>
                      </a:pPr>
                      <a:r>
                        <a:rPr lang="en-GB" sz="800" dirty="0">
                          <a:effectLst/>
                          <a:latin typeface="+mn-lt"/>
                        </a:rPr>
                        <a:t>From when?</a:t>
                      </a:r>
                    </a:p>
                  </a:txBody>
                  <a:tcPr marL="68580" marR="68580" marT="0" marB="0" anchor="ctr">
                    <a:solidFill>
                      <a:srgbClr val="0E2243"/>
                    </a:solidFill>
                  </a:tcPr>
                </a:tc>
                <a:tc>
                  <a:txBody>
                    <a:bodyPr/>
                    <a:lstStyle/>
                    <a:p>
                      <a:pPr algn="just">
                        <a:lnSpc>
                          <a:spcPct val="107000"/>
                        </a:lnSpc>
                        <a:spcAft>
                          <a:spcPts val="0"/>
                        </a:spcAft>
                      </a:pPr>
                      <a:r>
                        <a:rPr lang="en-GB" sz="800" dirty="0">
                          <a:effectLst/>
                          <a:latin typeface="+mn-lt"/>
                        </a:rPr>
                        <a:t>With effect from 27 April 2020</a:t>
                      </a:r>
                      <a:endParaRPr lang="en-GB" sz="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37928183"/>
                  </a:ext>
                </a:extLst>
              </a:tr>
              <a:tr h="135660">
                <a:tc>
                  <a:txBody>
                    <a:bodyPr/>
                    <a:lstStyle/>
                    <a:p>
                      <a:pPr marL="914400" indent="-914400" algn="l">
                        <a:lnSpc>
                          <a:spcPct val="107000"/>
                        </a:lnSpc>
                        <a:spcAft>
                          <a:spcPts val="0"/>
                        </a:spcAft>
                      </a:pPr>
                      <a:r>
                        <a:rPr lang="en-GB" sz="800" dirty="0">
                          <a:effectLst/>
                          <a:latin typeface="+mn-lt"/>
                        </a:rPr>
                        <a:t>Until when?</a:t>
                      </a:r>
                    </a:p>
                  </a:txBody>
                  <a:tcPr marL="68580" marR="68580" marT="0" marB="0" anchor="ctr">
                    <a:solidFill>
                      <a:srgbClr val="0E2243"/>
                    </a:solidFill>
                  </a:tcPr>
                </a:tc>
                <a:tc>
                  <a:txBody>
                    <a:bodyPr/>
                    <a:lstStyle/>
                    <a:p>
                      <a:pPr algn="just">
                        <a:lnSpc>
                          <a:spcPct val="107000"/>
                        </a:lnSpc>
                        <a:spcAft>
                          <a:spcPts val="0"/>
                        </a:spcAft>
                      </a:pPr>
                      <a:r>
                        <a:rPr lang="en-GB" sz="800" dirty="0">
                          <a:effectLst/>
                          <a:latin typeface="+mn-lt"/>
                        </a:rPr>
                        <a:t>30 September 2020</a:t>
                      </a:r>
                      <a:endParaRPr lang="en-GB" sz="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13891359"/>
                  </a:ext>
                </a:extLst>
              </a:tr>
            </a:tbl>
          </a:graphicData>
        </a:graphic>
      </p:graphicFrame>
      <p:graphicFrame>
        <p:nvGraphicFramePr>
          <p:cNvPr id="11" name="Table 10">
            <a:extLst>
              <a:ext uri="{FF2B5EF4-FFF2-40B4-BE49-F238E27FC236}">
                <a16:creationId xmlns:a16="http://schemas.microsoft.com/office/drawing/2014/main" id="{7DA32A61-C476-4242-AC93-36E441C8F3BD}"/>
              </a:ext>
            </a:extLst>
          </p:cNvPr>
          <p:cNvGraphicFramePr>
            <a:graphicFrameLocks noGrp="1"/>
          </p:cNvGraphicFramePr>
          <p:nvPr>
            <p:extLst>
              <p:ext uri="{D42A27DB-BD31-4B8C-83A1-F6EECF244321}">
                <p14:modId xmlns:p14="http://schemas.microsoft.com/office/powerpoint/2010/main" val="543639943"/>
              </p:ext>
            </p:extLst>
          </p:nvPr>
        </p:nvGraphicFramePr>
        <p:xfrm>
          <a:off x="550862" y="5922764"/>
          <a:ext cx="6459538" cy="4037360"/>
        </p:xfrm>
        <a:graphic>
          <a:graphicData uri="http://schemas.openxmlformats.org/drawingml/2006/table">
            <a:tbl>
              <a:tblPr firstCol="1" bandRow="1">
                <a:tableStyleId>{5C22544A-7EE6-4342-B048-85BDC9FD1C3A}</a:tableStyleId>
              </a:tblPr>
              <a:tblGrid>
                <a:gridCol w="853505">
                  <a:extLst>
                    <a:ext uri="{9D8B030D-6E8A-4147-A177-3AD203B41FA5}">
                      <a16:colId xmlns:a16="http://schemas.microsoft.com/office/drawing/2014/main" val="4214101711"/>
                    </a:ext>
                  </a:extLst>
                </a:gridCol>
                <a:gridCol w="5606033">
                  <a:extLst>
                    <a:ext uri="{9D8B030D-6E8A-4147-A177-3AD203B41FA5}">
                      <a16:colId xmlns:a16="http://schemas.microsoft.com/office/drawing/2014/main" val="1649145847"/>
                    </a:ext>
                  </a:extLst>
                </a:gridCol>
              </a:tblGrid>
              <a:tr h="179985">
                <a:tc>
                  <a:txBody>
                    <a:bodyPr/>
                    <a:lstStyle/>
                    <a:p>
                      <a:pPr algn="l">
                        <a:lnSpc>
                          <a:spcPct val="107000"/>
                        </a:lnSpc>
                        <a:spcAft>
                          <a:spcPts val="0"/>
                        </a:spcAft>
                      </a:pPr>
                      <a:r>
                        <a:rPr lang="en-GB" sz="800" dirty="0">
                          <a:effectLst/>
                        </a:rPr>
                        <a:t>What is it?</a:t>
                      </a:r>
                      <a:endParaRPr lang="en-GB" sz="800" dirty="0">
                        <a:effectLst/>
                        <a:latin typeface="+mn-lt"/>
                        <a:ea typeface="Calibri" panose="020F0502020204030204" pitchFamily="34" charset="0"/>
                        <a:cs typeface="Times New Roman" panose="02020603050405020304" pitchFamily="18" charset="0"/>
                      </a:endParaRPr>
                    </a:p>
                  </a:txBody>
                  <a:tcPr marL="56469" marR="56469" marT="0" marB="0" anchor="ctr">
                    <a:solidFill>
                      <a:srgbClr val="0E2243"/>
                    </a:solidFill>
                  </a:tcPr>
                </a:tc>
                <a:tc>
                  <a:txBody>
                    <a:bodyPr/>
                    <a:lstStyle/>
                    <a:p>
                      <a:pPr algn="just">
                        <a:lnSpc>
                          <a:spcPct val="107000"/>
                        </a:lnSpc>
                        <a:spcAft>
                          <a:spcPts val="0"/>
                        </a:spcAft>
                      </a:pPr>
                      <a:r>
                        <a:rPr lang="en-GB" sz="800" dirty="0">
                          <a:effectLst/>
                        </a:rPr>
                        <a:t>A new “free-standing” moratorium, i.e. it is not linked to any specific insolvency process</a:t>
                      </a:r>
                    </a:p>
                  </a:txBody>
                  <a:tcPr marL="56469" marR="56469" marT="0" marB="0" anchor="ctr"/>
                </a:tc>
                <a:extLst>
                  <a:ext uri="{0D108BD9-81ED-4DB2-BD59-A6C34878D82A}">
                    <a16:rowId xmlns:a16="http://schemas.microsoft.com/office/drawing/2014/main" val="2542002916"/>
                  </a:ext>
                </a:extLst>
              </a:tr>
              <a:tr h="380822">
                <a:tc>
                  <a:txBody>
                    <a:bodyPr/>
                    <a:lstStyle/>
                    <a:p>
                      <a:pPr algn="l">
                        <a:lnSpc>
                          <a:spcPct val="107000"/>
                        </a:lnSpc>
                        <a:spcAft>
                          <a:spcPts val="0"/>
                        </a:spcAft>
                      </a:pPr>
                      <a:r>
                        <a:rPr lang="en-GB" sz="800" dirty="0">
                          <a:effectLst/>
                        </a:rPr>
                        <a:t>Which companies can benefit?</a:t>
                      </a:r>
                      <a:endParaRPr lang="en-GB" sz="800" dirty="0">
                        <a:effectLst/>
                        <a:latin typeface="+mn-lt"/>
                      </a:endParaRPr>
                    </a:p>
                  </a:txBody>
                  <a:tcPr marL="56469" marR="56469" marT="0" marB="0" anchor="ctr">
                    <a:solidFill>
                      <a:srgbClr val="0E2243"/>
                    </a:solidFill>
                  </a:tcPr>
                </a:tc>
                <a:tc>
                  <a:txBody>
                    <a:bodyPr/>
                    <a:lstStyle/>
                    <a:p>
                      <a:pPr algn="just">
                        <a:lnSpc>
                          <a:spcPct val="107000"/>
                        </a:lnSpc>
                        <a:spcAft>
                          <a:spcPts val="0"/>
                        </a:spcAft>
                      </a:pPr>
                      <a:r>
                        <a:rPr lang="en-GB" sz="800" dirty="0">
                          <a:effectLst/>
                        </a:rPr>
                        <a:t>All, except those involved in the provision of financial services</a:t>
                      </a:r>
                      <a:endParaRPr lang="en-GB" sz="800" dirty="0">
                        <a:effectLst/>
                        <a:latin typeface="+mn-lt"/>
                        <a:ea typeface="Calibri" panose="020F0502020204030204" pitchFamily="34" charset="0"/>
                        <a:cs typeface="Times New Roman" panose="02020603050405020304" pitchFamily="18" charset="0"/>
                      </a:endParaRPr>
                    </a:p>
                  </a:txBody>
                  <a:tcPr marL="56469" marR="56469" marT="0" marB="0" anchor="ctr"/>
                </a:tc>
                <a:extLst>
                  <a:ext uri="{0D108BD9-81ED-4DB2-BD59-A6C34878D82A}">
                    <a16:rowId xmlns:a16="http://schemas.microsoft.com/office/drawing/2014/main" val="3342820007"/>
                  </a:ext>
                </a:extLst>
              </a:tr>
              <a:tr h="297101">
                <a:tc>
                  <a:txBody>
                    <a:bodyPr/>
                    <a:lstStyle/>
                    <a:p>
                      <a:pPr algn="l">
                        <a:lnSpc>
                          <a:spcPct val="107000"/>
                        </a:lnSpc>
                        <a:spcAft>
                          <a:spcPts val="0"/>
                        </a:spcAft>
                      </a:pPr>
                      <a:r>
                        <a:rPr lang="en-GB" sz="800" dirty="0">
                          <a:effectLst/>
                        </a:rPr>
                        <a:t>How can it be obtained?</a:t>
                      </a:r>
                      <a:endParaRPr lang="en-GB" sz="800" dirty="0">
                        <a:effectLst/>
                        <a:latin typeface="+mn-lt"/>
                      </a:endParaRPr>
                    </a:p>
                  </a:txBody>
                  <a:tcPr marL="56469" marR="56469" marT="0" marB="0" anchor="ctr">
                    <a:solidFill>
                      <a:srgbClr val="0E2243"/>
                    </a:solidFill>
                  </a:tcPr>
                </a:tc>
                <a:tc>
                  <a:txBody>
                    <a:bodyPr/>
                    <a:lstStyle/>
                    <a:p>
                      <a:pPr algn="just">
                        <a:lnSpc>
                          <a:spcPct val="107000"/>
                        </a:lnSpc>
                        <a:spcAft>
                          <a:spcPts val="0"/>
                        </a:spcAft>
                      </a:pPr>
                      <a:r>
                        <a:rPr lang="en-GB" sz="800" dirty="0">
                          <a:effectLst/>
                        </a:rPr>
                        <a:t>By filing specified documents at Court (accompanied by an application for permission if necessary, see below)</a:t>
                      </a:r>
                      <a:endParaRPr lang="en-GB" sz="800" dirty="0">
                        <a:effectLst/>
                        <a:latin typeface="+mn-lt"/>
                      </a:endParaRPr>
                    </a:p>
                  </a:txBody>
                  <a:tcPr marL="56469" marR="56469" marT="0" marB="0" anchor="ctr"/>
                </a:tc>
                <a:extLst>
                  <a:ext uri="{0D108BD9-81ED-4DB2-BD59-A6C34878D82A}">
                    <a16:rowId xmlns:a16="http://schemas.microsoft.com/office/drawing/2014/main" val="2729278452"/>
                  </a:ext>
                </a:extLst>
              </a:tr>
              <a:tr h="867130">
                <a:tc>
                  <a:txBody>
                    <a:bodyPr/>
                    <a:lstStyle/>
                    <a:p>
                      <a:pPr algn="l">
                        <a:lnSpc>
                          <a:spcPct val="107000"/>
                        </a:lnSpc>
                        <a:spcAft>
                          <a:spcPts val="0"/>
                        </a:spcAft>
                      </a:pPr>
                      <a:r>
                        <a:rPr lang="en-GB" sz="800" dirty="0">
                          <a:effectLst/>
                        </a:rPr>
                        <a:t>How long does it last?</a:t>
                      </a:r>
                      <a:endParaRPr lang="en-GB" sz="800" dirty="0">
                        <a:effectLst/>
                        <a:latin typeface="+mn-lt"/>
                      </a:endParaRPr>
                    </a:p>
                  </a:txBody>
                  <a:tcPr marL="56469" marR="56469" marT="0" marB="0" anchor="ctr">
                    <a:solidFill>
                      <a:srgbClr val="0E2243"/>
                    </a:solidFill>
                  </a:tcPr>
                </a:tc>
                <a:tc>
                  <a:txBody>
                    <a:bodyPr/>
                    <a:lstStyle/>
                    <a:p>
                      <a:pPr algn="just">
                        <a:lnSpc>
                          <a:spcPct val="107000"/>
                        </a:lnSpc>
                        <a:spcAft>
                          <a:spcPts val="0"/>
                        </a:spcAft>
                      </a:pPr>
                      <a:r>
                        <a:rPr lang="en-GB" sz="800" dirty="0">
                          <a:effectLst/>
                        </a:rPr>
                        <a:t>Initially, for 20 Business Days, beginning with the Business Day after the moratorium comes into effect (“Initial Period”)</a:t>
                      </a:r>
                    </a:p>
                    <a:p>
                      <a:pPr algn="just">
                        <a:lnSpc>
                          <a:spcPct val="107000"/>
                        </a:lnSpc>
                        <a:spcAft>
                          <a:spcPts val="0"/>
                        </a:spcAft>
                      </a:pPr>
                      <a:r>
                        <a:rPr lang="en-GB" sz="800" dirty="0">
                          <a:effectLst/>
                        </a:rPr>
                        <a:t> </a:t>
                      </a:r>
                    </a:p>
                    <a:p>
                      <a:pPr algn="just">
                        <a:lnSpc>
                          <a:spcPct val="107000"/>
                        </a:lnSpc>
                        <a:spcAft>
                          <a:spcPts val="0"/>
                        </a:spcAft>
                      </a:pPr>
                      <a:r>
                        <a:rPr lang="en-GB" sz="800" dirty="0">
                          <a:effectLst/>
                        </a:rPr>
                        <a:t>It can be extended “administratively” for a further 20 Business Days (if the company’s creditors do </a:t>
                      </a:r>
                      <a:r>
                        <a:rPr lang="en-GB" sz="800" u="sng" dirty="0">
                          <a:effectLst/>
                        </a:rPr>
                        <a:t>not</a:t>
                      </a:r>
                      <a:r>
                        <a:rPr lang="en-GB" sz="800" dirty="0">
                          <a:effectLst/>
                        </a:rPr>
                        <a:t> consent) or up to 1 year, including the Initial Period  (if the company’s creditors consent); or by application to the Court within the Initial Period.</a:t>
                      </a:r>
                      <a:endParaRPr lang="en-GB" sz="800" dirty="0">
                        <a:effectLst/>
                        <a:latin typeface="+mn-lt"/>
                      </a:endParaRPr>
                    </a:p>
                  </a:txBody>
                  <a:tcPr marL="56469" marR="56469" marT="0" marB="0" anchor="ctr"/>
                </a:tc>
                <a:extLst>
                  <a:ext uri="{0D108BD9-81ED-4DB2-BD59-A6C34878D82A}">
                    <a16:rowId xmlns:a16="http://schemas.microsoft.com/office/drawing/2014/main" val="351882223"/>
                  </a:ext>
                </a:extLst>
              </a:tr>
              <a:tr h="1481422">
                <a:tc>
                  <a:txBody>
                    <a:bodyPr/>
                    <a:lstStyle/>
                    <a:p>
                      <a:pPr algn="l">
                        <a:lnSpc>
                          <a:spcPct val="107000"/>
                        </a:lnSpc>
                        <a:spcAft>
                          <a:spcPts val="0"/>
                        </a:spcAft>
                      </a:pPr>
                      <a:r>
                        <a:rPr lang="en-GB" sz="800" dirty="0">
                          <a:effectLst/>
                        </a:rPr>
                        <a:t>What effect will it have?</a:t>
                      </a:r>
                    </a:p>
                    <a:p>
                      <a:pPr algn="l">
                        <a:lnSpc>
                          <a:spcPct val="107000"/>
                        </a:lnSpc>
                        <a:spcAft>
                          <a:spcPts val="0"/>
                        </a:spcAft>
                      </a:pPr>
                      <a:r>
                        <a:rPr lang="en-GB" sz="800" dirty="0">
                          <a:effectLst/>
                        </a:rPr>
                        <a:t> </a:t>
                      </a:r>
                    </a:p>
                    <a:p>
                      <a:pPr algn="l">
                        <a:lnSpc>
                          <a:spcPct val="107000"/>
                        </a:lnSpc>
                        <a:spcAft>
                          <a:spcPts val="0"/>
                        </a:spcAft>
                      </a:pPr>
                      <a:r>
                        <a:rPr lang="en-GB" sz="800" dirty="0">
                          <a:effectLst/>
                        </a:rPr>
                        <a:t> </a:t>
                      </a:r>
                      <a:endParaRPr lang="en-GB" sz="800" dirty="0">
                        <a:effectLst/>
                        <a:latin typeface="+mn-lt"/>
                        <a:ea typeface="Calibri" panose="020F0502020204030204" pitchFamily="34" charset="0"/>
                        <a:cs typeface="Times New Roman" panose="02020603050405020304" pitchFamily="18" charset="0"/>
                      </a:endParaRPr>
                    </a:p>
                  </a:txBody>
                  <a:tcPr marL="56469" marR="56469" marT="0" marB="0" anchor="ctr">
                    <a:solidFill>
                      <a:srgbClr val="0E2243"/>
                    </a:solidFill>
                  </a:tcPr>
                </a:tc>
                <a:tc>
                  <a:txBody>
                    <a:bodyPr/>
                    <a:lstStyle/>
                    <a:p>
                      <a:pPr marL="342900" lvl="0" indent="-342900" algn="just">
                        <a:lnSpc>
                          <a:spcPct val="107000"/>
                        </a:lnSpc>
                        <a:spcAft>
                          <a:spcPts val="0"/>
                        </a:spcAft>
                        <a:buFont typeface="+mj-lt"/>
                        <a:buAutoNum type="arabicPeriod"/>
                      </a:pPr>
                      <a:r>
                        <a:rPr lang="en-GB" sz="800" dirty="0">
                          <a:effectLst/>
                        </a:rPr>
                        <a:t>No Winding up Petition can be presented other than by the directors;</a:t>
                      </a:r>
                    </a:p>
                    <a:p>
                      <a:pPr marL="342900" lvl="0" indent="-342900" algn="just">
                        <a:lnSpc>
                          <a:spcPct val="107000"/>
                        </a:lnSpc>
                        <a:spcAft>
                          <a:spcPts val="0"/>
                        </a:spcAft>
                        <a:buFont typeface="+mj-lt"/>
                        <a:buAutoNum type="arabicPeriod"/>
                      </a:pPr>
                      <a:r>
                        <a:rPr lang="en-GB" sz="800" dirty="0">
                          <a:effectLst/>
                        </a:rPr>
                        <a:t>No Winding up Order can be made (except on a director’s petition);</a:t>
                      </a:r>
                    </a:p>
                    <a:p>
                      <a:pPr marL="342900" lvl="0" indent="-342900" algn="just">
                        <a:lnSpc>
                          <a:spcPct val="107000"/>
                        </a:lnSpc>
                        <a:spcAft>
                          <a:spcPts val="0"/>
                        </a:spcAft>
                        <a:buFont typeface="+mj-lt"/>
                        <a:buAutoNum type="arabicPeriod"/>
                      </a:pPr>
                      <a:r>
                        <a:rPr lang="en-GB" sz="800" dirty="0">
                          <a:effectLst/>
                        </a:rPr>
                        <a:t>Landlords cannot forfeit by peaceable re-entry without the Court’s permission;</a:t>
                      </a:r>
                    </a:p>
                    <a:p>
                      <a:pPr marL="342900" lvl="0" indent="-342900" algn="just">
                        <a:lnSpc>
                          <a:spcPct val="107000"/>
                        </a:lnSpc>
                        <a:spcAft>
                          <a:spcPts val="0"/>
                        </a:spcAft>
                        <a:buFont typeface="+mj-lt"/>
                        <a:buAutoNum type="arabicPeriod"/>
                      </a:pPr>
                      <a:r>
                        <a:rPr lang="en-GB" sz="800" dirty="0">
                          <a:effectLst/>
                        </a:rPr>
                        <a:t>Only limited steps can be taken to enforce security over a company’s property without the Court’s permission;</a:t>
                      </a:r>
                    </a:p>
                    <a:p>
                      <a:pPr marL="342900" lvl="0" indent="-342900" algn="just">
                        <a:lnSpc>
                          <a:spcPct val="107000"/>
                        </a:lnSpc>
                        <a:spcAft>
                          <a:spcPts val="0"/>
                        </a:spcAft>
                        <a:buFont typeface="+mj-lt"/>
                        <a:buAutoNum type="arabicPeriod"/>
                      </a:pPr>
                      <a:r>
                        <a:rPr lang="en-GB" sz="800" dirty="0">
                          <a:effectLst/>
                        </a:rPr>
                        <a:t>Goods provided to the company under hire-purchase agreements can only be repossessed with the Court’s permission; and</a:t>
                      </a:r>
                    </a:p>
                    <a:p>
                      <a:pPr marL="342900" lvl="0" indent="-342900" algn="just">
                        <a:lnSpc>
                          <a:spcPct val="107000"/>
                        </a:lnSpc>
                        <a:spcAft>
                          <a:spcPts val="0"/>
                        </a:spcAft>
                        <a:buFont typeface="+mj-lt"/>
                        <a:buAutoNum type="arabicPeriod"/>
                      </a:pPr>
                      <a:r>
                        <a:rPr lang="en-GB" sz="800" dirty="0">
                          <a:effectLst/>
                        </a:rPr>
                        <a:t>No ‘legal process’ (defined as including legal proceedings, execution, distress or diligence) can be instituted, carried out or continued without the Court’s permission, aside from employment tribunal proceedings and legal processes related to those proceedings, and from proceedings involving a claim between an employer and worker.</a:t>
                      </a:r>
                      <a:endParaRPr lang="en-GB" sz="800" dirty="0">
                        <a:effectLst/>
                        <a:latin typeface="+mn-lt"/>
                      </a:endParaRPr>
                    </a:p>
                  </a:txBody>
                  <a:tcPr marL="56469" marR="56469" marT="0" marB="0" anchor="ctr"/>
                </a:tc>
                <a:extLst>
                  <a:ext uri="{0D108BD9-81ED-4DB2-BD59-A6C34878D82A}">
                    <a16:rowId xmlns:a16="http://schemas.microsoft.com/office/drawing/2014/main" val="1638022724"/>
                  </a:ext>
                </a:extLst>
              </a:tr>
              <a:tr h="825989">
                <a:tc>
                  <a:txBody>
                    <a:bodyPr/>
                    <a:lstStyle/>
                    <a:p>
                      <a:pPr algn="l">
                        <a:lnSpc>
                          <a:spcPct val="107000"/>
                        </a:lnSpc>
                        <a:spcAft>
                          <a:spcPts val="0"/>
                        </a:spcAft>
                      </a:pPr>
                      <a:r>
                        <a:rPr lang="en-GB" sz="800" dirty="0">
                          <a:effectLst/>
                        </a:rPr>
                        <a:t>Are there any limitations?</a:t>
                      </a:r>
                    </a:p>
                  </a:txBody>
                  <a:tcPr marL="56469" marR="56469" marT="0" marB="0" anchor="ctr">
                    <a:solidFill>
                      <a:srgbClr val="0E2243"/>
                    </a:solidFill>
                  </a:tcPr>
                </a:tc>
                <a:tc>
                  <a:txBody>
                    <a:bodyPr/>
                    <a:lstStyle/>
                    <a:p>
                      <a:pPr marL="228600" lvl="0" indent="-228600" algn="just">
                        <a:lnSpc>
                          <a:spcPct val="107000"/>
                        </a:lnSpc>
                        <a:spcAft>
                          <a:spcPts val="0"/>
                        </a:spcAft>
                        <a:buFont typeface="+mj-lt"/>
                        <a:buAutoNum type="arabicPeriod"/>
                      </a:pPr>
                      <a:r>
                        <a:rPr lang="en-GB" sz="800" dirty="0">
                          <a:effectLst/>
                        </a:rPr>
                        <a:t>It cannot be obtained by a company involved in the provision of financial services;</a:t>
                      </a:r>
                    </a:p>
                    <a:p>
                      <a:pPr marL="228600" lvl="0" indent="-228600" algn="just">
                        <a:lnSpc>
                          <a:spcPct val="107000"/>
                        </a:lnSpc>
                        <a:spcAft>
                          <a:spcPts val="0"/>
                        </a:spcAft>
                        <a:buFont typeface="+mj-lt"/>
                        <a:buAutoNum type="arabicPeriod"/>
                      </a:pPr>
                      <a:r>
                        <a:rPr lang="en-GB" sz="800" dirty="0">
                          <a:effectLst/>
                        </a:rPr>
                        <a:t>The Court’s permission is required if:</a:t>
                      </a:r>
                    </a:p>
                    <a:p>
                      <a:pPr marL="408600" lvl="1" indent="-228600" algn="just">
                        <a:lnSpc>
                          <a:spcPct val="107000"/>
                        </a:lnSpc>
                        <a:spcAft>
                          <a:spcPts val="0"/>
                        </a:spcAft>
                        <a:buClrTx/>
                        <a:buFont typeface="+mj-lt"/>
                        <a:buAutoNum type="alphaLcParenR"/>
                      </a:pPr>
                      <a:r>
                        <a:rPr lang="en-GB" sz="800" dirty="0">
                          <a:effectLst/>
                        </a:rPr>
                        <a:t>There is an outstanding Winding up Petition proceeding through the Insolvency Court; or</a:t>
                      </a:r>
                    </a:p>
                    <a:p>
                      <a:pPr marL="408600" lvl="1" indent="-228600" algn="just">
                        <a:lnSpc>
                          <a:spcPct val="107000"/>
                        </a:lnSpc>
                        <a:spcAft>
                          <a:spcPts val="0"/>
                        </a:spcAft>
                        <a:buClrTx/>
                        <a:buFont typeface="+mj-lt"/>
                        <a:buAutoNum type="alphaLcParenR"/>
                      </a:pPr>
                      <a:r>
                        <a:rPr lang="en-GB" sz="800" dirty="0">
                          <a:effectLst/>
                        </a:rPr>
                        <a:t>It relates to an overseas company.</a:t>
                      </a:r>
                    </a:p>
                  </a:txBody>
                  <a:tcPr marL="56469" marR="56469" marT="0" marB="0" anchor="ctr"/>
                </a:tc>
                <a:extLst>
                  <a:ext uri="{0D108BD9-81ED-4DB2-BD59-A6C34878D82A}">
                    <a16:rowId xmlns:a16="http://schemas.microsoft.com/office/drawing/2014/main" val="1031881394"/>
                  </a:ext>
                </a:extLst>
              </a:tr>
            </a:tbl>
          </a:graphicData>
        </a:graphic>
      </p:graphicFrame>
    </p:spTree>
    <p:extLst>
      <p:ext uri="{BB962C8B-B14F-4D97-AF65-F5344CB8AC3E}">
        <p14:creationId xmlns:p14="http://schemas.microsoft.com/office/powerpoint/2010/main" val="2492312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30F3279-DA0B-4B55-8C55-6D4D37640D9C}"/>
              </a:ext>
            </a:extLst>
          </p:cNvPr>
          <p:cNvSpPr txBox="1">
            <a:spLocks/>
          </p:cNvSpPr>
          <p:nvPr/>
        </p:nvSpPr>
        <p:spPr>
          <a:xfrm>
            <a:off x="528908" y="738188"/>
            <a:ext cx="6480000" cy="9217023"/>
          </a:xfrm>
          <a:prstGeom prst="rect">
            <a:avLst/>
          </a:prstGeom>
        </p:spPr>
        <p:txBody>
          <a:bodyPr/>
          <a:lstStyle>
            <a:lvl1pPr marL="0" indent="0" algn="l" defTabSz="914400" rtl="0" eaLnBrk="1" latinLnBrk="0" hangingPunct="1">
              <a:spcBef>
                <a:spcPts val="900"/>
              </a:spcBef>
              <a:buFont typeface="Arial" panose="020B0604020202020204" pitchFamily="34" charset="0"/>
              <a:buNone/>
              <a:defRPr sz="900" b="1" kern="1200" cap="all" baseline="0">
                <a:solidFill>
                  <a:schemeClr val="tx2"/>
                </a:solidFill>
                <a:latin typeface="+mn-lt"/>
                <a:ea typeface="+mn-ea"/>
                <a:cs typeface="+mn-cs"/>
              </a:defRPr>
            </a:lvl1pPr>
            <a:lvl2pPr marL="0" indent="0" algn="l" defTabSz="914400" rtl="0" eaLnBrk="1" latinLnBrk="0" hangingPunct="1">
              <a:spcBef>
                <a:spcPts val="600"/>
              </a:spcBef>
              <a:buFont typeface="Arial" panose="020B0604020202020204" pitchFamily="34" charset="0"/>
              <a:buNone/>
              <a:defRPr sz="800" kern="1200" cap="all" baseline="0">
                <a:solidFill>
                  <a:schemeClr val="tx1"/>
                </a:solidFill>
                <a:latin typeface="+mn-lt"/>
                <a:ea typeface="+mn-ea"/>
                <a:cs typeface="+mn-cs"/>
              </a:defRPr>
            </a:lvl2pPr>
            <a:lvl3pPr marL="0" indent="0" algn="l" defTabSz="914400" rtl="0" eaLnBrk="1" latinLnBrk="0" hangingPunct="1">
              <a:spcBef>
                <a:spcPts val="300"/>
              </a:spcBef>
              <a:buFont typeface="Arial" panose="020B0604020202020204" pitchFamily="34" charset="0"/>
              <a:buNone/>
              <a:defRPr sz="800" kern="1200">
                <a:solidFill>
                  <a:schemeClr val="tx1"/>
                </a:solidFill>
                <a:latin typeface="+mn-lt"/>
                <a:ea typeface="+mn-ea"/>
                <a:cs typeface="+mn-cs"/>
              </a:defRPr>
            </a:lvl3pPr>
            <a:lvl4pPr marL="180000" indent="-180000" algn="l" defTabSz="914400" rtl="0" eaLnBrk="1" latinLnBrk="0" hangingPunct="1">
              <a:spcBef>
                <a:spcPts val="300"/>
              </a:spcBef>
              <a:buClr>
                <a:schemeClr val="tx2"/>
              </a:buClr>
              <a:buFont typeface="Wingdings 2" panose="05020102010507070707" pitchFamily="18" charset="2"/>
              <a:buChar char=""/>
              <a:defRPr sz="800" kern="1200">
                <a:solidFill>
                  <a:schemeClr val="tx1"/>
                </a:solidFill>
                <a:latin typeface="+mn-lt"/>
                <a:ea typeface="+mn-ea"/>
                <a:cs typeface="+mn-cs"/>
              </a:defRPr>
            </a:lvl4pPr>
            <a:lvl5pPr marL="360000" indent="-180000" algn="l" defTabSz="914400" rtl="0" eaLnBrk="1" latinLnBrk="0" hangingPunct="1">
              <a:spcBef>
                <a:spcPts val="300"/>
              </a:spcBef>
              <a:buClr>
                <a:schemeClr val="tx2"/>
              </a:buClr>
              <a:buFont typeface="Wingdings" panose="05000000000000000000" pitchFamily="2" charset="2"/>
              <a:buChar char="§"/>
              <a:defRPr sz="800" kern="1200">
                <a:solidFill>
                  <a:schemeClr val="tx1"/>
                </a:solidFill>
                <a:latin typeface="+mn-lt"/>
                <a:ea typeface="+mn-ea"/>
                <a:cs typeface="+mn-cs"/>
              </a:defRPr>
            </a:lvl5pPr>
            <a:lvl6pPr marL="540000" indent="-180000" algn="l" defTabSz="914400" rtl="0" eaLnBrk="1" latinLnBrk="0" hangingPunct="1">
              <a:spcBef>
                <a:spcPts val="300"/>
              </a:spcBef>
              <a:buClr>
                <a:schemeClr val="tx2"/>
              </a:buClr>
              <a:buFont typeface="Arial" panose="020B0604020202020204" pitchFamily="34" charset="0"/>
              <a:buChar char="–"/>
              <a:defRPr sz="800" kern="1200">
                <a:solidFill>
                  <a:schemeClr val="tx1"/>
                </a:solidFill>
                <a:latin typeface="+mn-lt"/>
                <a:ea typeface="+mn-ea"/>
                <a:cs typeface="+mn-cs"/>
              </a:defRPr>
            </a:lvl6pPr>
            <a:lvl7pPr marL="720000" indent="-180000" algn="l" defTabSz="914400" rtl="0" eaLnBrk="1" latinLnBrk="0" hangingPunct="1">
              <a:spcBef>
                <a:spcPts val="300"/>
              </a:spcBef>
              <a:buClr>
                <a:schemeClr val="tx2"/>
              </a:buClr>
              <a:buFont typeface="Arial" panose="020B0604020202020204" pitchFamily="34" charset="0"/>
              <a:buChar char="–"/>
              <a:defRPr sz="800" kern="1200">
                <a:solidFill>
                  <a:schemeClr val="tx1"/>
                </a:solidFill>
                <a:latin typeface="+mn-lt"/>
                <a:ea typeface="+mn-ea"/>
                <a:cs typeface="+mn-cs"/>
              </a:defRPr>
            </a:lvl7pPr>
            <a:lvl8pPr marL="900000" indent="-180000" algn="l" defTabSz="914400" rtl="0" eaLnBrk="1" latinLnBrk="0" hangingPunct="1">
              <a:spcBef>
                <a:spcPts val="300"/>
              </a:spcBef>
              <a:buClr>
                <a:schemeClr val="tx2"/>
              </a:buClr>
              <a:buFont typeface="Arial" panose="020B0604020202020204" pitchFamily="34" charset="0"/>
              <a:buChar char="–"/>
              <a:defRPr sz="800" kern="1200">
                <a:solidFill>
                  <a:schemeClr val="tx1"/>
                </a:solidFill>
                <a:latin typeface="+mn-lt"/>
                <a:ea typeface="+mn-ea"/>
                <a:cs typeface="+mn-cs"/>
              </a:defRPr>
            </a:lvl8pPr>
            <a:lvl9pPr marL="1080000" indent="-180000" algn="l" defTabSz="914400" rtl="0" eaLnBrk="1" latinLnBrk="0" hangingPunct="1">
              <a:spcBef>
                <a:spcPts val="300"/>
              </a:spcBef>
              <a:buClr>
                <a:schemeClr val="tx2"/>
              </a:buClr>
              <a:buFont typeface="Arial" panose="020B0604020202020204" pitchFamily="34" charset="0"/>
              <a:buChar char="–"/>
              <a:defRPr sz="800" kern="1200">
                <a:solidFill>
                  <a:schemeClr val="tx1"/>
                </a:solidFill>
                <a:latin typeface="+mn-lt"/>
                <a:ea typeface="+mn-ea"/>
                <a:cs typeface="+mn-cs"/>
              </a:defRPr>
            </a:lvl9pPr>
          </a:lstStyle>
          <a:p>
            <a:r>
              <a:rPr lang="en-GB" dirty="0"/>
              <a:t>Restructuring Process:</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br>
              <a:rPr lang="en-GB" dirty="0"/>
            </a:br>
            <a:r>
              <a:rPr lang="en-GB" dirty="0"/>
              <a:t>The disapplication of contractual provisions in the case of insolvent companies:</a:t>
            </a:r>
          </a:p>
          <a:p>
            <a:endParaRPr lang="en-GB" u="sng" dirty="0"/>
          </a:p>
          <a:p>
            <a:endParaRPr lang="en-GB" u="sng" dirty="0"/>
          </a:p>
          <a:p>
            <a:endParaRPr lang="en-GB" u="sng" dirty="0"/>
          </a:p>
          <a:p>
            <a:endParaRPr lang="en-GB" u="sng" dirty="0"/>
          </a:p>
          <a:p>
            <a:endParaRPr lang="en-GB" u="sng" dirty="0"/>
          </a:p>
          <a:p>
            <a:endParaRPr lang="en-GB" u="sng" dirty="0"/>
          </a:p>
          <a:p>
            <a:endParaRPr lang="en-GB" u="sng" dirty="0"/>
          </a:p>
          <a:p>
            <a:endParaRPr lang="en-GB" u="sng" dirty="0"/>
          </a:p>
          <a:p>
            <a:endParaRPr lang="en-GB" u="sng" dirty="0"/>
          </a:p>
          <a:p>
            <a:endParaRPr lang="en-GB" u="sng" dirty="0"/>
          </a:p>
          <a:p>
            <a:endParaRPr lang="en-GB" u="sng" dirty="0"/>
          </a:p>
          <a:p>
            <a:endParaRPr lang="en-GB" u="sng"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graphicFrame>
        <p:nvGraphicFramePr>
          <p:cNvPr id="7" name="Table 6">
            <a:extLst>
              <a:ext uri="{FF2B5EF4-FFF2-40B4-BE49-F238E27FC236}">
                <a16:creationId xmlns:a16="http://schemas.microsoft.com/office/drawing/2014/main" id="{68EC36C7-9D03-464D-9D9F-5B67CBBAEE42}"/>
              </a:ext>
            </a:extLst>
          </p:cNvPr>
          <p:cNvGraphicFramePr>
            <a:graphicFrameLocks noGrp="1"/>
          </p:cNvGraphicFramePr>
          <p:nvPr>
            <p:extLst>
              <p:ext uri="{D42A27DB-BD31-4B8C-83A1-F6EECF244321}">
                <p14:modId xmlns:p14="http://schemas.microsoft.com/office/powerpoint/2010/main" val="2033435279"/>
              </p:ext>
            </p:extLst>
          </p:nvPr>
        </p:nvGraphicFramePr>
        <p:xfrm>
          <a:off x="612279" y="954212"/>
          <a:ext cx="6396629" cy="3024336"/>
        </p:xfrm>
        <a:graphic>
          <a:graphicData uri="http://schemas.openxmlformats.org/drawingml/2006/table">
            <a:tbl>
              <a:tblPr firstCol="1" bandRow="1">
                <a:tableStyleId>{5C22544A-7EE6-4342-B048-85BDC9FD1C3A}</a:tableStyleId>
              </a:tblPr>
              <a:tblGrid>
                <a:gridCol w="772764">
                  <a:extLst>
                    <a:ext uri="{9D8B030D-6E8A-4147-A177-3AD203B41FA5}">
                      <a16:colId xmlns:a16="http://schemas.microsoft.com/office/drawing/2014/main" val="155397968"/>
                    </a:ext>
                  </a:extLst>
                </a:gridCol>
                <a:gridCol w="5623865">
                  <a:extLst>
                    <a:ext uri="{9D8B030D-6E8A-4147-A177-3AD203B41FA5}">
                      <a16:colId xmlns:a16="http://schemas.microsoft.com/office/drawing/2014/main" val="526652739"/>
                    </a:ext>
                  </a:extLst>
                </a:gridCol>
              </a:tblGrid>
              <a:tr h="170425">
                <a:tc>
                  <a:txBody>
                    <a:bodyPr/>
                    <a:lstStyle/>
                    <a:p>
                      <a:pPr algn="l">
                        <a:lnSpc>
                          <a:spcPct val="107000"/>
                        </a:lnSpc>
                        <a:spcAft>
                          <a:spcPts val="0"/>
                        </a:spcAft>
                      </a:pPr>
                      <a:r>
                        <a:rPr lang="en-GB" sz="800">
                          <a:effectLst/>
                        </a:rPr>
                        <a:t>What is it?</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E2243"/>
                    </a:solidFill>
                  </a:tcPr>
                </a:tc>
                <a:tc>
                  <a:txBody>
                    <a:bodyPr/>
                    <a:lstStyle/>
                    <a:p>
                      <a:pPr algn="just">
                        <a:lnSpc>
                          <a:spcPct val="107000"/>
                        </a:lnSpc>
                        <a:spcAft>
                          <a:spcPts val="0"/>
                        </a:spcAft>
                      </a:pPr>
                      <a:r>
                        <a:rPr lang="en-GB" sz="800" dirty="0">
                          <a:effectLst/>
                        </a:rPr>
                        <a:t>Another way for a company to restructure its liabilities via a compromise or arrangement with its creditors or members</a:t>
                      </a:r>
                    </a:p>
                  </a:txBody>
                  <a:tcPr marL="68580" marR="68580" marT="0" marB="0" anchor="ctr"/>
                </a:tc>
                <a:extLst>
                  <a:ext uri="{0D108BD9-81ED-4DB2-BD59-A6C34878D82A}">
                    <a16:rowId xmlns:a16="http://schemas.microsoft.com/office/drawing/2014/main" val="3741482685"/>
                  </a:ext>
                </a:extLst>
              </a:tr>
              <a:tr h="1642159">
                <a:tc>
                  <a:txBody>
                    <a:bodyPr/>
                    <a:lstStyle/>
                    <a:p>
                      <a:pPr algn="l">
                        <a:lnSpc>
                          <a:spcPct val="107000"/>
                        </a:lnSpc>
                        <a:spcAft>
                          <a:spcPts val="0"/>
                        </a:spcAft>
                      </a:pPr>
                      <a:r>
                        <a:rPr lang="en-GB" sz="800">
                          <a:effectLst/>
                        </a:rPr>
                        <a:t>When does it apply?</a:t>
                      </a:r>
                    </a:p>
                    <a:p>
                      <a:pPr algn="l">
                        <a:lnSpc>
                          <a:spcPct val="107000"/>
                        </a:lnSpc>
                        <a:spcAft>
                          <a:spcPts val="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E2243"/>
                    </a:solidFill>
                  </a:tcPr>
                </a:tc>
                <a:tc>
                  <a:txBody>
                    <a:bodyPr/>
                    <a:lstStyle/>
                    <a:p>
                      <a:pPr algn="just">
                        <a:lnSpc>
                          <a:spcPct val="107000"/>
                        </a:lnSpc>
                        <a:spcAft>
                          <a:spcPts val="0"/>
                        </a:spcAft>
                      </a:pPr>
                      <a:r>
                        <a:rPr lang="en-GB" sz="800" dirty="0">
                          <a:effectLst/>
                        </a:rPr>
                        <a:t>Following an application to Court to obtain an order to convene a meeting of creditors or members (as applicable), and provided that two conditions are met:</a:t>
                      </a:r>
                    </a:p>
                    <a:p>
                      <a:pPr marL="342900" lvl="0" indent="-342900" algn="just">
                        <a:lnSpc>
                          <a:spcPct val="107000"/>
                        </a:lnSpc>
                        <a:spcAft>
                          <a:spcPts val="0"/>
                        </a:spcAft>
                        <a:buFont typeface="+mj-lt"/>
                        <a:buAutoNum type="arabicParenR"/>
                      </a:pPr>
                      <a:r>
                        <a:rPr lang="en-GB" sz="800" dirty="0">
                          <a:effectLst/>
                        </a:rPr>
                        <a:t>A company has encountered, or is likely to encounter, financial difficulties that are affecting, or will or may affect, its ability to carry on business as a going concern; and</a:t>
                      </a:r>
                    </a:p>
                    <a:p>
                      <a:pPr marL="342900" lvl="0" indent="-342900" algn="just">
                        <a:lnSpc>
                          <a:spcPct val="107000"/>
                        </a:lnSpc>
                        <a:spcAft>
                          <a:spcPts val="0"/>
                        </a:spcAft>
                        <a:buFont typeface="+mj-lt"/>
                        <a:buAutoNum type="arabicParenR"/>
                      </a:pPr>
                      <a:r>
                        <a:rPr lang="en-GB" sz="800" dirty="0">
                          <a:effectLst/>
                        </a:rPr>
                        <a:t>A compromise or arrangement is proposed between the company and its creditors (or any class of them) or its members (or any class of them), and the purpose of the compromise or arrangement is to eliminate, reduce or prevent, or mitigate the effect of, any of the financial difficulties mentioned in respect of the first condition.</a:t>
                      </a:r>
                    </a:p>
                  </a:txBody>
                  <a:tcPr marL="68580" marR="68580" marT="0" marB="0" anchor="ctr"/>
                </a:tc>
                <a:extLst>
                  <a:ext uri="{0D108BD9-81ED-4DB2-BD59-A6C34878D82A}">
                    <a16:rowId xmlns:a16="http://schemas.microsoft.com/office/drawing/2014/main" val="2435587494"/>
                  </a:ext>
                </a:extLst>
              </a:tr>
              <a:tr h="865924">
                <a:tc>
                  <a:txBody>
                    <a:bodyPr/>
                    <a:lstStyle/>
                    <a:p>
                      <a:pPr algn="l">
                        <a:lnSpc>
                          <a:spcPct val="107000"/>
                        </a:lnSpc>
                        <a:spcAft>
                          <a:spcPts val="0"/>
                        </a:spcAft>
                      </a:pPr>
                      <a:r>
                        <a:rPr lang="en-GB" sz="800" dirty="0">
                          <a:effectLst/>
                        </a:rPr>
                        <a:t>How does it come into effect?</a:t>
                      </a:r>
                    </a:p>
                    <a:p>
                      <a:pPr algn="l">
                        <a:lnSpc>
                          <a:spcPct val="107000"/>
                        </a:lnSpc>
                        <a:spcAft>
                          <a:spcPts val="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E2243"/>
                    </a:solidFill>
                  </a:tcPr>
                </a:tc>
                <a:tc>
                  <a:txBody>
                    <a:bodyPr/>
                    <a:lstStyle/>
                    <a:p>
                      <a:pPr algn="just">
                        <a:lnSpc>
                          <a:spcPct val="107000"/>
                        </a:lnSpc>
                        <a:spcAft>
                          <a:spcPts val="0"/>
                        </a:spcAft>
                      </a:pPr>
                      <a:r>
                        <a:rPr lang="en-GB" sz="800" dirty="0">
                          <a:effectLst/>
                        </a:rPr>
                        <a:t>If 75% by value of creditors (or class of creditors) or members (or class of members) vote for it, the Court can sanction it</a:t>
                      </a:r>
                    </a:p>
                    <a:p>
                      <a:pPr algn="just">
                        <a:lnSpc>
                          <a:spcPct val="107000"/>
                        </a:lnSpc>
                        <a:spcAft>
                          <a:spcPts val="0"/>
                        </a:spcAft>
                      </a:pPr>
                      <a:endParaRPr lang="en-GB" sz="800" dirty="0">
                        <a:effectLst/>
                      </a:endParaRPr>
                    </a:p>
                    <a:p>
                      <a:pPr algn="just">
                        <a:lnSpc>
                          <a:spcPct val="107000"/>
                        </a:lnSpc>
                        <a:spcAft>
                          <a:spcPts val="0"/>
                        </a:spcAft>
                      </a:pPr>
                      <a:r>
                        <a:rPr lang="en-GB" sz="800" dirty="0">
                          <a:effectLst/>
                        </a:rPr>
                        <a:t>Even if the two conditions above are not satisfied, the Court can still sanction the process in certain limited circumstances.</a:t>
                      </a:r>
                    </a:p>
                  </a:txBody>
                  <a:tcPr marL="68580" marR="68580" marT="0" marB="0" anchor="ctr"/>
                </a:tc>
                <a:extLst>
                  <a:ext uri="{0D108BD9-81ED-4DB2-BD59-A6C34878D82A}">
                    <a16:rowId xmlns:a16="http://schemas.microsoft.com/office/drawing/2014/main" val="2235342777"/>
                  </a:ext>
                </a:extLst>
              </a:tr>
              <a:tr h="345828">
                <a:tc>
                  <a:txBody>
                    <a:bodyPr/>
                    <a:lstStyle/>
                    <a:p>
                      <a:pPr algn="l">
                        <a:lnSpc>
                          <a:spcPct val="107000"/>
                        </a:lnSpc>
                        <a:spcAft>
                          <a:spcPts val="0"/>
                        </a:spcAft>
                      </a:pPr>
                      <a:r>
                        <a:rPr lang="en-GB" sz="800" dirty="0">
                          <a:effectLst/>
                        </a:rPr>
                        <a:t>What effect will it have?</a:t>
                      </a:r>
                    </a:p>
                  </a:txBody>
                  <a:tcPr marL="68580" marR="68580" marT="0" marB="0" anchor="ctr">
                    <a:solidFill>
                      <a:srgbClr val="0E2243"/>
                    </a:solidFill>
                  </a:tcPr>
                </a:tc>
                <a:tc>
                  <a:txBody>
                    <a:bodyPr/>
                    <a:lstStyle/>
                    <a:p>
                      <a:pPr algn="just">
                        <a:lnSpc>
                          <a:spcPct val="107000"/>
                        </a:lnSpc>
                        <a:spcAft>
                          <a:spcPts val="0"/>
                        </a:spcAft>
                      </a:pPr>
                      <a:r>
                        <a:rPr lang="en-GB" sz="800" dirty="0">
                          <a:effectLst/>
                        </a:rPr>
                        <a:t>It will give more breathing room for a company to attempt to restructure.  It can bind dissenting creditors – including secured creditors – even if they voted against the proposal.</a:t>
                      </a:r>
                    </a:p>
                  </a:txBody>
                  <a:tcPr marL="68580" marR="68580" marT="0" marB="0" anchor="ctr"/>
                </a:tc>
                <a:extLst>
                  <a:ext uri="{0D108BD9-81ED-4DB2-BD59-A6C34878D82A}">
                    <a16:rowId xmlns:a16="http://schemas.microsoft.com/office/drawing/2014/main" val="658483064"/>
                  </a:ext>
                </a:extLst>
              </a:tr>
            </a:tbl>
          </a:graphicData>
        </a:graphic>
      </p:graphicFrame>
      <p:graphicFrame>
        <p:nvGraphicFramePr>
          <p:cNvPr id="8" name="Table 7">
            <a:extLst>
              <a:ext uri="{FF2B5EF4-FFF2-40B4-BE49-F238E27FC236}">
                <a16:creationId xmlns:a16="http://schemas.microsoft.com/office/drawing/2014/main" id="{C4C34F75-C907-4DB1-8598-000ABEF34FBF}"/>
              </a:ext>
            </a:extLst>
          </p:cNvPr>
          <p:cNvGraphicFramePr>
            <a:graphicFrameLocks noGrp="1"/>
          </p:cNvGraphicFramePr>
          <p:nvPr>
            <p:extLst>
              <p:ext uri="{D42A27DB-BD31-4B8C-83A1-F6EECF244321}">
                <p14:modId xmlns:p14="http://schemas.microsoft.com/office/powerpoint/2010/main" val="2863403677"/>
              </p:ext>
            </p:extLst>
          </p:nvPr>
        </p:nvGraphicFramePr>
        <p:xfrm>
          <a:off x="603513" y="4410596"/>
          <a:ext cx="6396629" cy="3333211"/>
        </p:xfrm>
        <a:graphic>
          <a:graphicData uri="http://schemas.openxmlformats.org/drawingml/2006/table">
            <a:tbl>
              <a:tblPr firstCol="1" bandRow="1">
                <a:tableStyleId>{5C22544A-7EE6-4342-B048-85BDC9FD1C3A}</a:tableStyleId>
              </a:tblPr>
              <a:tblGrid>
                <a:gridCol w="772765">
                  <a:extLst>
                    <a:ext uri="{9D8B030D-6E8A-4147-A177-3AD203B41FA5}">
                      <a16:colId xmlns:a16="http://schemas.microsoft.com/office/drawing/2014/main" val="34889647"/>
                    </a:ext>
                  </a:extLst>
                </a:gridCol>
                <a:gridCol w="5623864">
                  <a:extLst>
                    <a:ext uri="{9D8B030D-6E8A-4147-A177-3AD203B41FA5}">
                      <a16:colId xmlns:a16="http://schemas.microsoft.com/office/drawing/2014/main" val="3187282298"/>
                    </a:ext>
                  </a:extLst>
                </a:gridCol>
              </a:tblGrid>
              <a:tr h="2826812">
                <a:tc>
                  <a:txBody>
                    <a:bodyPr/>
                    <a:lstStyle/>
                    <a:p>
                      <a:pPr algn="l">
                        <a:lnSpc>
                          <a:spcPct val="107000"/>
                        </a:lnSpc>
                        <a:spcAft>
                          <a:spcPts val="0"/>
                        </a:spcAft>
                      </a:pPr>
                      <a:r>
                        <a:rPr lang="en-GB" sz="800" dirty="0">
                          <a:effectLst/>
                        </a:rPr>
                        <a:t>What is it?</a:t>
                      </a:r>
                      <a:endParaRPr lang="en-GB" sz="8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0E2243"/>
                    </a:solidFill>
                  </a:tcPr>
                </a:tc>
                <a:tc>
                  <a:txBody>
                    <a:bodyPr/>
                    <a:lstStyle/>
                    <a:p>
                      <a:pPr algn="just">
                        <a:lnSpc>
                          <a:spcPct val="107000"/>
                        </a:lnSpc>
                        <a:spcAft>
                          <a:spcPts val="0"/>
                        </a:spcAft>
                      </a:pPr>
                      <a:r>
                        <a:rPr lang="en-GB" sz="800" dirty="0">
                          <a:effectLst/>
                        </a:rPr>
                        <a:t>When a company becomes subject to a ‘relevant insolvency procedure’ (which is defined as including the proposed moratorium process, administration, CVA, liquidation and an order for a meeting under proposed restructuring process), various restrictions will apply, including:</a:t>
                      </a:r>
                    </a:p>
                    <a:p>
                      <a:pPr algn="just">
                        <a:lnSpc>
                          <a:spcPct val="107000"/>
                        </a:lnSpc>
                        <a:spcAft>
                          <a:spcPts val="0"/>
                        </a:spcAft>
                      </a:pPr>
                      <a:r>
                        <a:rPr lang="en-GB" sz="800" dirty="0">
                          <a:effectLst/>
                        </a:rPr>
                        <a:t> </a:t>
                      </a:r>
                    </a:p>
                    <a:p>
                      <a:pPr marL="342900" lvl="0" indent="-342900" algn="just">
                        <a:lnSpc>
                          <a:spcPct val="107000"/>
                        </a:lnSpc>
                        <a:spcAft>
                          <a:spcPts val="0"/>
                        </a:spcAft>
                        <a:buFont typeface="Symbol" panose="05050102010706020507" pitchFamily="18" charset="2"/>
                        <a:buChar char=""/>
                      </a:pPr>
                      <a:r>
                        <a:rPr lang="en-GB" sz="800" dirty="0">
                          <a:effectLst/>
                        </a:rPr>
                        <a:t>Any provision in a contract for the supply of goods and services to the company will cease to have effect if the company becomes subject to the relevant insolvency procedure, or if the supplier would be entitled to terminate the contract or supply, or to do any other thing, because the company becomes subject to a relevant insolvency procedure;</a:t>
                      </a:r>
                    </a:p>
                    <a:p>
                      <a:pPr marL="328295" algn="just">
                        <a:lnSpc>
                          <a:spcPct val="107000"/>
                        </a:lnSpc>
                        <a:spcAft>
                          <a:spcPts val="0"/>
                        </a:spcAft>
                      </a:pPr>
                      <a:r>
                        <a:rPr lang="en-GB" sz="800" dirty="0">
                          <a:effectLst/>
                        </a:rPr>
                        <a:t> </a:t>
                      </a:r>
                    </a:p>
                    <a:p>
                      <a:pPr marL="342900" lvl="0" indent="-342900" algn="just">
                        <a:lnSpc>
                          <a:spcPct val="107000"/>
                        </a:lnSpc>
                        <a:spcAft>
                          <a:spcPts val="0"/>
                        </a:spcAft>
                        <a:buFont typeface="Symbol" panose="05050102010706020507" pitchFamily="18" charset="2"/>
                        <a:buChar char=""/>
                      </a:pPr>
                      <a:r>
                        <a:rPr lang="en-GB" sz="800" dirty="0">
                          <a:effectLst/>
                        </a:rPr>
                        <a:t>If in a contract for the supply of goods and services an employer can terminate the contract or supply because of an event occurring before the start of the insolvency period and the entitlement arises before the start of that period, the entitlement cannot be exercised during the period.</a:t>
                      </a:r>
                    </a:p>
                    <a:p>
                      <a:pPr marL="457200" algn="just">
                        <a:lnSpc>
                          <a:spcPct val="107000"/>
                        </a:lnSpc>
                        <a:spcAft>
                          <a:spcPts val="0"/>
                        </a:spcAft>
                      </a:pPr>
                      <a:r>
                        <a:rPr lang="en-GB" sz="800" dirty="0">
                          <a:effectLst/>
                        </a:rPr>
                        <a:t> </a:t>
                      </a:r>
                    </a:p>
                    <a:p>
                      <a:pPr marL="342900" lvl="0" indent="-342900" algn="just">
                        <a:lnSpc>
                          <a:spcPct val="107000"/>
                        </a:lnSpc>
                        <a:spcAft>
                          <a:spcPts val="0"/>
                        </a:spcAft>
                        <a:buFont typeface="Symbol" panose="05050102010706020507" pitchFamily="18" charset="2"/>
                        <a:buChar char=""/>
                      </a:pPr>
                      <a:r>
                        <a:rPr lang="en-GB" sz="800" dirty="0">
                          <a:effectLst/>
                        </a:rPr>
                        <a:t>After a company has become subject to a relevant insolvency procedure, a supplier cannot make it a condition of the supply of any goods and services that any outstanding charges in respect of previous supply are paid.</a:t>
                      </a:r>
                    </a:p>
                    <a:p>
                      <a:pPr algn="just">
                        <a:lnSpc>
                          <a:spcPct val="107000"/>
                        </a:lnSpc>
                        <a:spcAft>
                          <a:spcPts val="0"/>
                        </a:spcAft>
                      </a:pPr>
                      <a:r>
                        <a:rPr lang="en-GB" sz="800" dirty="0">
                          <a:effectLst/>
                        </a:rPr>
                        <a:t> </a:t>
                      </a:r>
                      <a:endParaRPr lang="en-GB" sz="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29605133"/>
                  </a:ext>
                </a:extLst>
              </a:tr>
              <a:tr h="506399">
                <a:tc>
                  <a:txBody>
                    <a:bodyPr/>
                    <a:lstStyle/>
                    <a:p>
                      <a:pPr algn="l">
                        <a:lnSpc>
                          <a:spcPct val="107000"/>
                        </a:lnSpc>
                        <a:spcAft>
                          <a:spcPts val="0"/>
                        </a:spcAft>
                      </a:pPr>
                      <a:r>
                        <a:rPr lang="en-GB" sz="800" dirty="0">
                          <a:effectLst/>
                        </a:rPr>
                        <a:t>What effect will it have?</a:t>
                      </a:r>
                    </a:p>
                    <a:p>
                      <a:pPr algn="l">
                        <a:lnSpc>
                          <a:spcPct val="107000"/>
                        </a:lnSpc>
                        <a:spcAft>
                          <a:spcPts val="0"/>
                        </a:spcAft>
                      </a:pPr>
                      <a:r>
                        <a:rPr lang="en-GB" sz="800" dirty="0">
                          <a:effectLst/>
                        </a:rPr>
                        <a:t> </a:t>
                      </a:r>
                      <a:endParaRPr lang="en-GB" sz="8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0E2243"/>
                    </a:solidFill>
                  </a:tcPr>
                </a:tc>
                <a:tc>
                  <a:txBody>
                    <a:bodyPr/>
                    <a:lstStyle/>
                    <a:p>
                      <a:pPr algn="just">
                        <a:lnSpc>
                          <a:spcPct val="107000"/>
                        </a:lnSpc>
                        <a:spcAft>
                          <a:spcPts val="0"/>
                        </a:spcAft>
                      </a:pPr>
                      <a:r>
                        <a:rPr lang="en-GB" sz="800" dirty="0">
                          <a:effectLst/>
                        </a:rPr>
                        <a:t>This will give yet further protection to companies seeking to rescue themselves by trading out of difficulties.</a:t>
                      </a:r>
                      <a:endParaRPr lang="en-GB" sz="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45251002"/>
                  </a:ext>
                </a:extLst>
              </a:tr>
            </a:tbl>
          </a:graphicData>
        </a:graphic>
      </p:graphicFrame>
    </p:spTree>
    <p:extLst>
      <p:ext uri="{BB962C8B-B14F-4D97-AF65-F5344CB8AC3E}">
        <p14:creationId xmlns:p14="http://schemas.microsoft.com/office/powerpoint/2010/main" val="2295368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28908" y="810196"/>
            <a:ext cx="2891683" cy="4094561"/>
          </a:xfrm>
        </p:spPr>
        <p:txBody>
          <a:bodyPr/>
          <a:lstStyle/>
          <a:p>
            <a:r>
              <a:rPr lang="en-GB" dirty="0"/>
              <a:t>Analysis &amp; Conclusion: </a:t>
            </a:r>
          </a:p>
          <a:p>
            <a:pPr lvl="1"/>
            <a:r>
              <a:rPr lang="en-GB" b="1" dirty="0"/>
              <a:t>Temporary measures</a:t>
            </a:r>
          </a:p>
          <a:p>
            <a:pPr lvl="2"/>
            <a:r>
              <a:rPr lang="en-GB" dirty="0"/>
              <a:t>We see the temporary measures as important tools that sit alongside the Government’s financial support schemes aimed at ensuring businesses are in the best place to trade post-COVID-19. </a:t>
            </a:r>
          </a:p>
          <a:p>
            <a:pPr lvl="2"/>
            <a:r>
              <a:rPr lang="en-GB" dirty="0"/>
              <a:t>They provide the necessary breathing space, by preventing creditors taking action at a time when a business has temporarily closed, with a loss of revenue and also support Directors having to make difficult decisions during unprecedented times.</a:t>
            </a:r>
          </a:p>
          <a:p>
            <a:pPr lvl="2"/>
            <a:r>
              <a:rPr lang="en-GB" dirty="0"/>
              <a:t>The Secretary of State can extend the temporary measures. In our view there may be the need to consider this to support businesses, particularly those which re-start later than others, the leisure industry immediately comes to mind. Without continued support there is the real danger that as soon as measures are lifted there is a ‘dash for cash’ by creditors seeking to take immediate action to recover amounts owed. </a:t>
            </a:r>
          </a:p>
          <a:p>
            <a:pPr lvl="2"/>
            <a:r>
              <a:rPr lang="en-GB" dirty="0"/>
              <a:t>The restrictions on actions against Directors, whilst having many advocates, also saw others against the move. What of the Directors of companies that were failing pre-COVID-19 and who have simply used the financial schemes to extend the life of the company? Will the measures allow those Directors to slip through the net of accountability? Given the need for some form of measure, we believe the global approach was the only sensible option in the time available. This gives Directors the necessary support in their efforts to keep companies alive. </a:t>
            </a:r>
          </a:p>
          <a:p>
            <a:pPr lvl="1"/>
            <a:r>
              <a:rPr lang="en-GB" b="1" dirty="0"/>
              <a:t>PERMANENT MEASURES</a:t>
            </a:r>
          </a:p>
          <a:p>
            <a:pPr lvl="2"/>
            <a:r>
              <a:rPr lang="en-GB" dirty="0"/>
              <a:t>The idea of a moratorium outside of the existing insolvency regime is  welcome. It fills the gap to afford a viable company, </a:t>
            </a:r>
          </a:p>
          <a:p>
            <a:pPr lvl="2"/>
            <a:endParaRPr lang="en-GB" dirty="0"/>
          </a:p>
        </p:txBody>
      </p:sp>
      <p:sp>
        <p:nvSpPr>
          <p:cNvPr id="3" name="Rectangle 2"/>
          <p:cNvSpPr/>
          <p:nvPr/>
        </p:nvSpPr>
        <p:spPr>
          <a:xfrm>
            <a:off x="-2679848" y="1448087"/>
            <a:ext cx="2340000" cy="3456670"/>
          </a:xfrm>
          <a:prstGeom prst="rect">
            <a:avLst/>
          </a:prstGeom>
          <a:solidFill>
            <a:schemeClr val="tx2"/>
          </a:solidFill>
        </p:spPr>
        <p:txBody>
          <a:bodyPr wrap="square" lIns="180000" tIns="180000" rIns="180000" bIns="180000">
            <a:spAutoFit/>
          </a:bodyPr>
          <a:lstStyle/>
          <a:p>
            <a:pPr>
              <a:buClr>
                <a:schemeClr val="bg1"/>
              </a:buClr>
            </a:pPr>
            <a:r>
              <a:rPr lang="en-GB" sz="2400" b="1" dirty="0">
                <a:solidFill>
                  <a:schemeClr val="bg1"/>
                </a:solidFill>
              </a:rPr>
              <a:t>Back page</a:t>
            </a:r>
          </a:p>
          <a:p>
            <a:pPr>
              <a:buClr>
                <a:schemeClr val="bg1"/>
              </a:buClr>
            </a:pPr>
            <a:r>
              <a:rPr lang="en-GB" b="1" dirty="0">
                <a:solidFill>
                  <a:schemeClr val="bg1"/>
                </a:solidFill>
              </a:rPr>
              <a:t>This is the Back Page layout and must be included for all documents as it contains the document disclaimer, logo and address. </a:t>
            </a:r>
          </a:p>
          <a:p>
            <a:pPr>
              <a:buClr>
                <a:schemeClr val="bg1"/>
              </a:buClr>
            </a:pPr>
            <a:r>
              <a:rPr lang="en-GB" b="1" dirty="0">
                <a:solidFill>
                  <a:schemeClr val="bg1"/>
                </a:solidFill>
              </a:rPr>
              <a:t>If you need a key message column select the ‘Back Page with Key Message’ layout</a:t>
            </a:r>
          </a:p>
          <a:p>
            <a:pPr>
              <a:buClr>
                <a:schemeClr val="bg1"/>
              </a:buClr>
            </a:pPr>
            <a:r>
              <a:rPr lang="en-GB" b="1" dirty="0">
                <a:solidFill>
                  <a:schemeClr val="bg1"/>
                </a:solidFill>
              </a:rPr>
              <a:t>The text  placeholder can be changed from the default 1 column to 2 or more columns </a:t>
            </a:r>
            <a:br>
              <a:rPr lang="en-GB" b="1" dirty="0">
                <a:solidFill>
                  <a:schemeClr val="bg1"/>
                </a:solidFill>
              </a:rPr>
            </a:br>
            <a:r>
              <a:rPr lang="en-GB" b="1" dirty="0">
                <a:solidFill>
                  <a:schemeClr val="bg1"/>
                </a:solidFill>
              </a:rPr>
              <a:t>Home  | Paragraph | Columns </a:t>
            </a:r>
          </a:p>
          <a:p>
            <a:pPr>
              <a:buClr>
                <a:schemeClr val="bg1"/>
              </a:buClr>
            </a:pPr>
            <a:r>
              <a:rPr lang="en-GB" b="1" dirty="0">
                <a:solidFill>
                  <a:schemeClr val="bg1"/>
                </a:solidFill>
              </a:rPr>
              <a:t>Ensure you add spacing between the columns</a:t>
            </a:r>
          </a:p>
          <a:p>
            <a:pPr>
              <a:buClr>
                <a:schemeClr val="bg1"/>
              </a:buClr>
            </a:pPr>
            <a:endParaRPr lang="en-GB" b="1" dirty="0">
              <a:solidFill>
                <a:schemeClr val="bg1"/>
              </a:solidFill>
            </a:endParaRPr>
          </a:p>
          <a:p>
            <a:pPr>
              <a:buClr>
                <a:schemeClr val="bg1"/>
              </a:buClr>
            </a:pPr>
            <a:endParaRPr lang="en-GB" b="1" dirty="0">
              <a:solidFill>
                <a:schemeClr val="bg1"/>
              </a:solidFill>
            </a:endParaRPr>
          </a:p>
          <a:p>
            <a:pPr>
              <a:buClr>
                <a:schemeClr val="bg1"/>
              </a:buClr>
            </a:pPr>
            <a:endParaRPr lang="en-GB" b="1" dirty="0">
              <a:solidFill>
                <a:schemeClr val="bg1"/>
              </a:solidFill>
            </a:endParaRPr>
          </a:p>
          <a:p>
            <a:pPr>
              <a:buClr>
                <a:schemeClr val="bg1"/>
              </a:buClr>
            </a:pPr>
            <a:endParaRPr lang="en-GB" b="1" dirty="0">
              <a:solidFill>
                <a:schemeClr val="bg1"/>
              </a:solidFill>
            </a:endParaRPr>
          </a:p>
          <a:p>
            <a:pPr>
              <a:buClr>
                <a:schemeClr val="bg1"/>
              </a:buClr>
            </a:pPr>
            <a:endParaRPr lang="en-GB" b="1" dirty="0">
              <a:solidFill>
                <a:schemeClr val="bg1"/>
              </a:solidFill>
            </a:endParaRPr>
          </a:p>
          <a:p>
            <a:pPr>
              <a:buClr>
                <a:schemeClr val="bg1"/>
              </a:buClr>
            </a:pPr>
            <a:endParaRPr lang="en-GB" b="1" dirty="0">
              <a:solidFill>
                <a:schemeClr val="bg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0009" y="3781939"/>
            <a:ext cx="1414871" cy="880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A person in glasses looking at the camera&#10;&#10;Description automatically generated">
            <a:extLst>
              <a:ext uri="{FF2B5EF4-FFF2-40B4-BE49-F238E27FC236}">
                <a16:creationId xmlns:a16="http://schemas.microsoft.com/office/drawing/2014/main" id="{25AA69F2-8F72-4014-82C6-68D7339508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6760" y="5490716"/>
            <a:ext cx="1728057" cy="1728057"/>
          </a:xfrm>
          <a:prstGeom prst="rect">
            <a:avLst/>
          </a:prstGeom>
        </p:spPr>
      </p:pic>
      <p:sp>
        <p:nvSpPr>
          <p:cNvPr id="14" name="TextBox 13">
            <a:extLst>
              <a:ext uri="{FF2B5EF4-FFF2-40B4-BE49-F238E27FC236}">
                <a16:creationId xmlns:a16="http://schemas.microsoft.com/office/drawing/2014/main" id="{A623F754-CC08-4606-AFB0-21E0546CE24C}"/>
              </a:ext>
            </a:extLst>
          </p:cNvPr>
          <p:cNvSpPr txBox="1"/>
          <p:nvPr/>
        </p:nvSpPr>
        <p:spPr>
          <a:xfrm>
            <a:off x="1338798" y="7402427"/>
            <a:ext cx="1643979" cy="1146468"/>
          </a:xfrm>
          <a:prstGeom prst="rect">
            <a:avLst/>
          </a:prstGeom>
          <a:noFill/>
        </p:spPr>
        <p:txBody>
          <a:bodyPr wrap="square" lIns="0" tIns="0" rIns="0" bIns="0" rtlCol="0">
            <a:spAutoFit/>
          </a:bodyPr>
          <a:lstStyle/>
          <a:p>
            <a:pPr algn="ctr"/>
            <a:r>
              <a:rPr lang="nb-NO" sz="900" b="1" cap="all" dirty="0">
                <a:solidFill>
                  <a:schemeClr val="tx2"/>
                </a:solidFill>
              </a:rPr>
              <a:t>Pete Frost</a:t>
            </a:r>
          </a:p>
          <a:p>
            <a:pPr algn="ctr"/>
            <a:r>
              <a:rPr lang="nb-NO" sz="900" dirty="0"/>
              <a:t>Partner</a:t>
            </a:r>
          </a:p>
          <a:p>
            <a:pPr algn="ctr"/>
            <a:r>
              <a:rPr lang="nb-NO" sz="900" dirty="0"/>
              <a:t>Hazlewoods Business Recovery and Insolvency team</a:t>
            </a:r>
          </a:p>
          <a:p>
            <a:pPr algn="ctr"/>
            <a:r>
              <a:rPr lang="nb-NO" sz="900" dirty="0"/>
              <a:t>01242 680000</a:t>
            </a:r>
          </a:p>
          <a:p>
            <a:pPr algn="ctr"/>
            <a:r>
              <a:rPr lang="nb-NO" sz="900" dirty="0"/>
              <a:t>pete.frost@hazlewoods.co.uk</a:t>
            </a:r>
          </a:p>
          <a:p>
            <a:endParaRPr lang="en-GB" dirty="0" err="1"/>
          </a:p>
        </p:txBody>
      </p:sp>
      <p:sp>
        <p:nvSpPr>
          <p:cNvPr id="15" name="TextBox 14">
            <a:extLst>
              <a:ext uri="{FF2B5EF4-FFF2-40B4-BE49-F238E27FC236}">
                <a16:creationId xmlns:a16="http://schemas.microsoft.com/office/drawing/2014/main" id="{94F35634-3F53-48B9-8946-E779C1853457}"/>
              </a:ext>
            </a:extLst>
          </p:cNvPr>
          <p:cNvSpPr txBox="1"/>
          <p:nvPr/>
        </p:nvSpPr>
        <p:spPr>
          <a:xfrm>
            <a:off x="4818574" y="7403949"/>
            <a:ext cx="1643979" cy="1146468"/>
          </a:xfrm>
          <a:prstGeom prst="rect">
            <a:avLst/>
          </a:prstGeom>
          <a:noFill/>
        </p:spPr>
        <p:txBody>
          <a:bodyPr wrap="square" lIns="0" tIns="0" rIns="0" bIns="0" rtlCol="0">
            <a:spAutoFit/>
          </a:bodyPr>
          <a:lstStyle/>
          <a:p>
            <a:pPr algn="ctr"/>
            <a:r>
              <a:rPr lang="en-GB" sz="900" b="1" cap="all" dirty="0">
                <a:solidFill>
                  <a:schemeClr val="tx2"/>
                </a:solidFill>
              </a:rPr>
              <a:t>Thomas Hall </a:t>
            </a:r>
          </a:p>
          <a:p>
            <a:pPr algn="ctr"/>
            <a:r>
              <a:rPr lang="en-GB" sz="900" dirty="0"/>
              <a:t>Senior Associate</a:t>
            </a:r>
          </a:p>
          <a:p>
            <a:pPr algn="ctr"/>
            <a:r>
              <a:rPr lang="en-GB" sz="900" dirty="0"/>
              <a:t>Litigation and Head of Restructuring and Insolvency</a:t>
            </a:r>
          </a:p>
          <a:p>
            <a:pPr algn="ctr"/>
            <a:r>
              <a:rPr lang="nb-NO" sz="900" dirty="0"/>
              <a:t>01452 358138</a:t>
            </a:r>
          </a:p>
          <a:p>
            <a:pPr algn="ctr"/>
            <a:r>
              <a:rPr lang="nb-NO" sz="900" dirty="0"/>
              <a:t>thomas.hall@bpe.co.uk</a:t>
            </a:r>
          </a:p>
          <a:p>
            <a:endParaRPr lang="en-GB" dirty="0" err="1"/>
          </a:p>
        </p:txBody>
      </p:sp>
      <p:sp>
        <p:nvSpPr>
          <p:cNvPr id="5" name="Rectangle 4">
            <a:extLst>
              <a:ext uri="{FF2B5EF4-FFF2-40B4-BE49-F238E27FC236}">
                <a16:creationId xmlns:a16="http://schemas.microsoft.com/office/drawing/2014/main" id="{3B1663BD-74B2-4433-A8F6-1C19FC1D69B2}"/>
              </a:ext>
            </a:extLst>
          </p:cNvPr>
          <p:cNvSpPr/>
          <p:nvPr/>
        </p:nvSpPr>
        <p:spPr>
          <a:xfrm>
            <a:off x="448076" y="9534242"/>
            <a:ext cx="4244439" cy="169277"/>
          </a:xfrm>
          <a:prstGeom prst="rect">
            <a:avLst/>
          </a:prstGeom>
        </p:spPr>
        <p:txBody>
          <a:bodyPr wrap="square">
            <a:spAutoFit/>
          </a:bodyPr>
          <a:lstStyle/>
          <a:p>
            <a:pPr>
              <a:spcAft>
                <a:spcPts val="0"/>
              </a:spcAft>
            </a:pPr>
            <a:r>
              <a:rPr lang="en-GB" sz="500" dirty="0">
                <a:ea typeface="Calibri" panose="020F0502020204030204" pitchFamily="34" charset="0"/>
              </a:rPr>
              <a:t>These notes have been prepared for the purpose of an article only. They should not be regarded as a substitute for taking legal advice.</a:t>
            </a:r>
          </a:p>
        </p:txBody>
      </p:sp>
      <p:pic>
        <p:nvPicPr>
          <p:cNvPr id="16" name="Picture 15" descr="A picture containing drawing&#10;&#10;Description automatically generated">
            <a:extLst>
              <a:ext uri="{FF2B5EF4-FFF2-40B4-BE49-F238E27FC236}">
                <a16:creationId xmlns:a16="http://schemas.microsoft.com/office/drawing/2014/main" id="{710356CC-F1F3-4F4C-BEB2-462C886E203E}"/>
              </a:ext>
            </a:extLst>
          </p:cNvPr>
          <p:cNvPicPr>
            <a:picLocks noChangeAspect="1"/>
          </p:cNvPicPr>
          <p:nvPr/>
        </p:nvPicPr>
        <p:blipFill rotWithShape="1">
          <a:blip r:embed="rId4" cstate="print">
            <a:alphaModFix/>
            <a:extLst>
              <a:ext uri="{28A0092B-C50C-407E-A947-70E740481C1C}">
                <a14:useLocalDpi xmlns:a14="http://schemas.microsoft.com/office/drawing/2010/main" val="0"/>
              </a:ext>
            </a:extLst>
          </a:blip>
          <a:srcRect t="7327" b="3950"/>
          <a:stretch/>
        </p:blipFill>
        <p:spPr>
          <a:xfrm>
            <a:off x="3771825" y="8803084"/>
            <a:ext cx="1172580" cy="587142"/>
          </a:xfrm>
          <a:prstGeom prst="rect">
            <a:avLst/>
          </a:prstGeom>
        </p:spPr>
      </p:pic>
      <p:sp>
        <p:nvSpPr>
          <p:cNvPr id="17" name="Rectangle 16">
            <a:extLst>
              <a:ext uri="{FF2B5EF4-FFF2-40B4-BE49-F238E27FC236}">
                <a16:creationId xmlns:a16="http://schemas.microsoft.com/office/drawing/2014/main" id="{6B588055-07E7-4100-9C86-A875953955C0}"/>
              </a:ext>
            </a:extLst>
          </p:cNvPr>
          <p:cNvSpPr/>
          <p:nvPr/>
        </p:nvSpPr>
        <p:spPr>
          <a:xfrm>
            <a:off x="448076" y="9021983"/>
            <a:ext cx="3778250" cy="338554"/>
          </a:xfrm>
          <a:prstGeom prst="rect">
            <a:avLst/>
          </a:prstGeom>
          <a:noFill/>
        </p:spPr>
        <p:txBody>
          <a:bodyPr>
            <a:spAutoFit/>
          </a:bodyPr>
          <a:lstStyle/>
          <a:p>
            <a:pPr>
              <a:spcBef>
                <a:spcPts val="0"/>
              </a:spcBef>
              <a:defRPr/>
            </a:pPr>
            <a:r>
              <a:rPr lang="en-GB" b="1" dirty="0">
                <a:solidFill>
                  <a:srgbClr val="0E2243"/>
                </a:solidFill>
              </a:rPr>
              <a:t>www.hazlewoods.co.uk</a:t>
            </a:r>
          </a:p>
          <a:p>
            <a:pPr>
              <a:spcBef>
                <a:spcPts val="0"/>
              </a:spcBef>
              <a:defRPr/>
            </a:pPr>
            <a:r>
              <a:rPr lang="en-GB" b="1" dirty="0">
                <a:solidFill>
                  <a:srgbClr val="0E2243"/>
                </a:solidFill>
              </a:rPr>
              <a:t>www.bpe.co.uk </a:t>
            </a:r>
          </a:p>
        </p:txBody>
      </p:sp>
      <p:sp>
        <p:nvSpPr>
          <p:cNvPr id="19" name="Oval 18">
            <a:extLst>
              <a:ext uri="{FF2B5EF4-FFF2-40B4-BE49-F238E27FC236}">
                <a16:creationId xmlns:a16="http://schemas.microsoft.com/office/drawing/2014/main" id="{C639101C-120F-4A8C-AD5A-E30A6E7C4A24}"/>
              </a:ext>
            </a:extLst>
          </p:cNvPr>
          <p:cNvSpPr/>
          <p:nvPr/>
        </p:nvSpPr>
        <p:spPr>
          <a:xfrm>
            <a:off x="4734553" y="5490716"/>
            <a:ext cx="1728000" cy="1728000"/>
          </a:xfrm>
          <a:prstGeom prst="ellipse">
            <a:avLst/>
          </a:prstGeom>
          <a:blipFill>
            <a:blip r:embed="rId5"/>
            <a:stretch>
              <a:fillRect/>
            </a:stretch>
          </a:blipFill>
          <a:ln w="38100">
            <a:solidFill>
              <a:schemeClr val="accent2">
                <a:lumMod val="40000"/>
                <a:lumOff val="60000"/>
              </a:schemeClr>
            </a:solidFill>
          </a:ln>
        </p:spPr>
        <p:txBody>
          <a:bodyPr lIns="0" tIns="0" rIns="0" bIns="0" rtlCol="0" anchor="ctr">
            <a:spAutoFit/>
          </a:bodyPr>
          <a:lstStyle/>
          <a:p>
            <a:pPr algn="ctr"/>
            <a:endParaRPr lang="en-GB" dirty="0"/>
          </a:p>
        </p:txBody>
      </p:sp>
      <p:sp>
        <p:nvSpPr>
          <p:cNvPr id="20" name="Rectangle 19">
            <a:extLst>
              <a:ext uri="{FF2B5EF4-FFF2-40B4-BE49-F238E27FC236}">
                <a16:creationId xmlns:a16="http://schemas.microsoft.com/office/drawing/2014/main" id="{B5DAD924-E392-47C9-93CE-A221A037EA8E}"/>
              </a:ext>
            </a:extLst>
          </p:cNvPr>
          <p:cNvSpPr/>
          <p:nvPr/>
        </p:nvSpPr>
        <p:spPr>
          <a:xfrm>
            <a:off x="4015216" y="987102"/>
            <a:ext cx="2998632" cy="3939540"/>
          </a:xfrm>
          <a:prstGeom prst="rect">
            <a:avLst/>
          </a:prstGeom>
        </p:spPr>
        <p:txBody>
          <a:bodyPr wrap="square">
            <a:spAutoFit/>
          </a:bodyPr>
          <a:lstStyle/>
          <a:p>
            <a:pPr marL="0" lvl="1" indent="0">
              <a:buNone/>
            </a:pPr>
            <a:r>
              <a:rPr lang="en-GB" dirty="0"/>
              <a:t>with perhaps short-term solvency issues, protection whilst a longer-term solution is found.</a:t>
            </a:r>
          </a:p>
          <a:p>
            <a:pPr marL="0" lvl="1" indent="0">
              <a:buNone/>
            </a:pPr>
            <a:r>
              <a:rPr lang="en-GB" dirty="0"/>
              <a:t>The existing insolvency tools which used in this situation are company voluntary arrangements (CVA) and administration. In the case of Administration, a viable business is likely to be sold as part of the process with creditors not benefitting from the longer-term underlying value of the business. A CVA is a well-trodden path and in recent years has been used in many retail and leisure situations to control the position of landlords. It invariably leads to creditors being asked to receive a significant discount on their claims. The moratorium is not seeking this compromise, simply time to allow it to find solutions.</a:t>
            </a:r>
          </a:p>
          <a:p>
            <a:pPr marL="0" lvl="1" indent="0">
              <a:buNone/>
            </a:pPr>
            <a:r>
              <a:rPr lang="en-GB" dirty="0"/>
              <a:t>The Monitor plays a key role and places great emphasis on them concluding the company can survive both prior to and during the moratorium. The Monitor has a duty to bring a moratorium to an end if their view changes.</a:t>
            </a:r>
          </a:p>
          <a:p>
            <a:pPr marL="0" lvl="1" indent="0">
              <a:buNone/>
            </a:pPr>
            <a:r>
              <a:rPr lang="en-GB" dirty="0"/>
              <a:t>In recent years we have seen auditors of companies being brought to account for their work in failed businesses. What of the Monitor? Their role and responsibilities could be seen as more than that of an Auditor and therefore, what level of due diligence will they require when forming their view? Will dissatisfied creditors or Directors look to them for decisions they do not agree with and what actions might be brought against them in the event of the company entering into an insolvency process during, or shortly after, the moratorium period?</a:t>
            </a:r>
          </a:p>
          <a:p>
            <a:pPr marL="0" lvl="1" indent="0">
              <a:buNone/>
            </a:pPr>
            <a:r>
              <a:rPr lang="en-GB" dirty="0"/>
              <a:t>We can see the moratorium being a useful tool for larger companies, but for smaller companies the cost implication might mean CVA or administration is the preferred tool.</a:t>
            </a:r>
          </a:p>
        </p:txBody>
      </p:sp>
    </p:spTree>
    <p:extLst>
      <p:ext uri="{BB962C8B-B14F-4D97-AF65-F5344CB8AC3E}">
        <p14:creationId xmlns:p14="http://schemas.microsoft.com/office/powerpoint/2010/main" val="1903586643"/>
      </p:ext>
    </p:extLst>
  </p:cSld>
  <p:clrMapOvr>
    <a:masterClrMapping/>
  </p:clrMapOvr>
</p:sld>
</file>

<file path=ppt/theme/theme1.xml><?xml version="1.0" encoding="utf-8"?>
<a:theme xmlns:a="http://schemas.openxmlformats.org/drawingml/2006/main" name="Hazlewoods Marketing Collateral">
  <a:themeElements>
    <a:clrScheme name="Hazlewoods">
      <a:dk1>
        <a:srgbClr val="323337"/>
      </a:dk1>
      <a:lt1>
        <a:sysClr val="window" lastClr="FFFFFF"/>
      </a:lt1>
      <a:dk2>
        <a:srgbClr val="E00040"/>
      </a:dk2>
      <a:lt2>
        <a:srgbClr val="BFBFBF"/>
      </a:lt2>
      <a:accent1>
        <a:srgbClr val="364276"/>
      </a:accent1>
      <a:accent2>
        <a:srgbClr val="99B2C6"/>
      </a:accent2>
      <a:accent3>
        <a:srgbClr val="74546F"/>
      </a:accent3>
      <a:accent4>
        <a:srgbClr val="BAA0A6"/>
      </a:accent4>
      <a:accent5>
        <a:srgbClr val="FC7557"/>
      </a:accent5>
      <a:accent6>
        <a:srgbClr val="F8EBE0"/>
      </a:accent6>
      <a:hlink>
        <a:srgbClr val="3386AF"/>
      </a:hlink>
      <a:folHlink>
        <a:srgbClr val="E00040"/>
      </a:folHlink>
    </a:clrScheme>
    <a:fontScheme name="Tit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spPr>
      <a:bodyPr lIns="0" tIns="0" rIns="0" bIns="0" rtlCol="0" anchor="ctr">
        <a:spAutoFit/>
      </a:bodyPr>
      <a:lstStyle>
        <a:defPPr algn="ctr">
          <a:defRPr dirty="0" smtClean="0"/>
        </a:defPPr>
      </a:lstStyle>
    </a:spDef>
    <a:lnDef>
      <a:spPr>
        <a:ln w="63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name="Hazlewoods Portrait Template" id="{067FD478-D583-4B81-A590-257E0FFBE7A6}" vid="{DE67E74B-5E94-4CF8-AF5D-CE1A4A15F4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p r o p e r t i e s   x m l n s = " h t t p : / / w w w . i m a n a g e . c o m / w o r k / x m l s c h e m a " >  
     < d o c u m e n t i d > I n t e r n a l D o c s ! 1 8 0 2 5 5 8 . 1 < / d o c u m e n t i d >  
     < s e n d e r i d > S R O U N D < / s e n d e r i d >  
     < s e n d e r e m a i l > S A M . R O U N D @ H A Z L E W O O D S . C O . U K < / s e n d e r e m a i l >  
     < l a s t m o d i f i e d > 2 0 2 0 - 0 7 - 0 3 T 1 0 : 4 5 : 2 1 . 0 0 0 0 0 0 0 + 0 1 : 0 0 < / l a s t m o d i f i e d >  
     < d a t a b a s e > I n t e r n a l D o c s < / d a t a b a s e >  
 < / p r o p e r t i e s > 
</file>

<file path=customXml/itemProps1.xml><?xml version="1.0" encoding="utf-8"?>
<ds:datastoreItem xmlns:ds="http://schemas.openxmlformats.org/officeDocument/2006/customXml" ds:itemID="{5101506A-D9E0-4DEA-B3E4-4E49A20FE16D}">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emplate>Hazlewoods Portrait Template</Template>
  <TotalTime>111</TotalTime>
  <Words>2519</Words>
  <Application>Microsoft Office PowerPoint</Application>
  <PresentationFormat>Custom</PresentationFormat>
  <Paragraphs>189</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Symbol</vt:lpstr>
      <vt:lpstr>Wingdings</vt:lpstr>
      <vt:lpstr>Wingdings 2</vt:lpstr>
      <vt:lpstr>Hazlewoods Marketing Collateral</vt:lpstr>
      <vt:lpstr>Corporate Insolvency and Governance Bill receives Royal Assent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Insolvency and Governance Bill – All Change?</dc:title>
  <dc:creator>Claire Horwood</dc:creator>
  <cp:lastModifiedBy>Hannah Bucknell</cp:lastModifiedBy>
  <cp:revision>26</cp:revision>
  <cp:lastPrinted>2018-08-02T08:50:39Z</cp:lastPrinted>
  <dcterms:created xsi:type="dcterms:W3CDTF">2020-06-29T10:56:55Z</dcterms:created>
  <dcterms:modified xsi:type="dcterms:W3CDTF">2020-07-03T10:04:17Z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1.00</vt:lpwstr>
  </property>
  <property fmtid="{D5CDD505-2E9C-101B-9397-08002B2CF9AE}" pid="3" name="Date">
    <vt:lpwstr>20 Janaury 2016</vt:lpwstr>
  </property>
</Properties>
</file>